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259" r:id="rId4"/>
    <p:sldId id="260" r:id="rId5"/>
    <p:sldId id="261" r:id="rId6"/>
    <p:sldId id="262" r:id="rId7"/>
    <p:sldId id="263" r:id="rId8"/>
    <p:sldId id="264" r:id="rId9"/>
    <p:sldId id="311" r:id="rId10"/>
    <p:sldId id="270" r:id="rId11"/>
    <p:sldId id="313" r:id="rId12"/>
    <p:sldId id="266" r:id="rId13"/>
    <p:sldId id="303" r:id="rId14"/>
    <p:sldId id="268" r:id="rId15"/>
    <p:sldId id="271" r:id="rId16"/>
    <p:sldId id="304" r:id="rId17"/>
    <p:sldId id="305" r:id="rId18"/>
    <p:sldId id="273" r:id="rId19"/>
    <p:sldId id="306" r:id="rId20"/>
    <p:sldId id="308" r:id="rId21"/>
    <p:sldId id="310" r:id="rId22"/>
    <p:sldId id="309" r:id="rId23"/>
    <p:sldId id="312" r:id="rId24"/>
    <p:sldId id="307" r:id="rId25"/>
    <p:sldId id="265" r:id="rId26"/>
    <p:sldId id="278" r:id="rId27"/>
    <p:sldId id="302" r:id="rId28"/>
    <p:sldId id="279" r:id="rId29"/>
    <p:sldId id="280" r:id="rId30"/>
    <p:sldId id="281" r:id="rId31"/>
    <p:sldId id="282" r:id="rId32"/>
    <p:sldId id="283" r:id="rId33"/>
    <p:sldId id="284" r:id="rId34"/>
    <p:sldId id="285" r:id="rId35"/>
    <p:sldId id="286" r:id="rId36"/>
    <p:sldId id="287" r:id="rId37"/>
    <p:sldId id="288" r:id="rId38"/>
    <p:sldId id="291" r:id="rId39"/>
    <p:sldId id="292" r:id="rId40"/>
    <p:sldId id="293" r:id="rId41"/>
    <p:sldId id="294"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EAF55-4637-4BD8-B51F-2BA485E1A020}" type="datetimeFigureOut">
              <a:rPr lang="en-AU" smtClean="0"/>
              <a:pPr/>
              <a:t>16/06/2015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78893-FB38-4518-90FF-C1DC73DB1F02}" type="slidenum">
              <a:rPr lang="en-AU" smtClean="0"/>
              <a:pPr/>
              <a:t>‹#›</a:t>
            </a:fld>
            <a:endParaRPr lang="en-AU"/>
          </a:p>
        </p:txBody>
      </p:sp>
    </p:spTree>
    <p:extLst>
      <p:ext uri="{BB962C8B-B14F-4D97-AF65-F5344CB8AC3E}">
        <p14:creationId xmlns:p14="http://schemas.microsoft.com/office/powerpoint/2010/main" val="53050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smtClean="0">
              <a:ea typeface="ＭＳ Ｐゴシック" pitchFamily="34" charset="-128"/>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80EF904-EEB8-40EF-8AA2-2E0C163A72ED}" type="slidenum">
              <a:rPr lang="en-US" altLang="en-US" smtClean="0"/>
              <a:pPr eaLnBrk="1" hangingPunct="1"/>
              <a:t>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9B54DE-3A66-41C2-871D-B4E062C8556E}" type="slidenum">
              <a:rPr lang="en-US" smtClean="0"/>
              <a:pPr eaLnBrk="1" hangingPunct="1"/>
              <a:t>41</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360975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213088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211942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AU"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F13852C-0428-46EF-9F92-2D166223A9D8}" type="slidenum">
              <a:rPr lang="en-US"/>
              <a:pPr>
                <a:defRPr/>
              </a:pPr>
              <a:t>‹#›</a:t>
            </a:fld>
            <a:endParaRPr lang="en-US"/>
          </a:p>
        </p:txBody>
      </p:sp>
    </p:spTree>
    <p:extLst>
      <p:ext uri="{BB962C8B-B14F-4D97-AF65-F5344CB8AC3E}">
        <p14:creationId xmlns:p14="http://schemas.microsoft.com/office/powerpoint/2010/main" val="404772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244033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171422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409998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104569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416083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162984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173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F9AC-FA50-4079-9F4E-F2EBC2226C2F}" type="datetimeFigureOut">
              <a:rPr lang="en-AU" smtClean="0"/>
              <a:pPr/>
              <a:t>16/06/2015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5BF217-C261-4F06-9B3B-7161A66AF5A0}" type="slidenum">
              <a:rPr lang="en-AU" smtClean="0"/>
              <a:pPr/>
              <a:t>‹#›</a:t>
            </a:fld>
            <a:endParaRPr lang="en-AU"/>
          </a:p>
        </p:txBody>
      </p:sp>
    </p:spTree>
    <p:extLst>
      <p:ext uri="{BB962C8B-B14F-4D97-AF65-F5344CB8AC3E}">
        <p14:creationId xmlns:p14="http://schemas.microsoft.com/office/powerpoint/2010/main" val="230395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F9AC-FA50-4079-9F4E-F2EBC2226C2F}" type="datetimeFigureOut">
              <a:rPr lang="en-AU" smtClean="0"/>
              <a:pPr/>
              <a:t>16/06/2015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BF217-C261-4F06-9B3B-7161A66AF5A0}" type="slidenum">
              <a:rPr lang="en-AU" smtClean="0"/>
              <a:pPr/>
              <a:t>‹#›</a:t>
            </a:fld>
            <a:endParaRPr lang="en-AU"/>
          </a:p>
        </p:txBody>
      </p:sp>
    </p:spTree>
    <p:extLst>
      <p:ext uri="{BB962C8B-B14F-4D97-AF65-F5344CB8AC3E}">
        <p14:creationId xmlns:p14="http://schemas.microsoft.com/office/powerpoint/2010/main" val="2085680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9.jpeg"/><Relationship Id="rId5" Type="http://schemas.openxmlformats.org/officeDocument/2006/relationships/hyperlink" Target="http://www.google.com/imgres?q=amygdala&amp;start=244&amp;hl=en&amp;biw=1067&amp;bih=522&amp;gbv=2&amp;tbm=isch&amp;tbnid=oEPoUMxKGDWdbM:&amp;imgrefurl=http://www.sciencephoto.com/media/101037/view&amp;docid=YEHXawRT5mtUEM&amp;w=350&amp;h=303&amp;ei=tSCETpP3G8PomAWh7N0D&amp;zoom=1&amp;chk=sbg" TargetMode="Externa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Australasian Association of </a:t>
            </a:r>
            <a:r>
              <a:rPr lang="en-AU" dirty="0" err="1" smtClean="0"/>
              <a:t>Irlen</a:t>
            </a:r>
            <a:r>
              <a:rPr lang="en-AU" dirty="0" smtClean="0"/>
              <a:t> Consultants</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71598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dirty="0" smtClean="0"/>
              <a:t>Sensory Sensitivity: Hyper and Hypo Sensitivity</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AU" dirty="0" smtClean="0"/>
              <a:t>Vision</a:t>
            </a:r>
          </a:p>
          <a:p>
            <a:pPr eaLnBrk="1" fontAlgn="auto" hangingPunct="1">
              <a:spcAft>
                <a:spcPts val="0"/>
              </a:spcAft>
              <a:buFont typeface="Arial" pitchFamily="34" charset="0"/>
              <a:buChar char="•"/>
              <a:defRPr/>
            </a:pPr>
            <a:r>
              <a:rPr lang="en-AU" dirty="0" smtClean="0"/>
              <a:t>Hearing</a:t>
            </a:r>
          </a:p>
          <a:p>
            <a:pPr eaLnBrk="1" fontAlgn="auto" hangingPunct="1">
              <a:spcAft>
                <a:spcPts val="0"/>
              </a:spcAft>
              <a:buFont typeface="Arial" pitchFamily="34" charset="0"/>
              <a:buChar char="•"/>
              <a:defRPr/>
            </a:pPr>
            <a:r>
              <a:rPr lang="en-AU" dirty="0" smtClean="0"/>
              <a:t>Tactile</a:t>
            </a:r>
          </a:p>
        </p:txBody>
      </p:sp>
    </p:spTree>
    <p:extLst>
      <p:ext uri="{BB962C8B-B14F-4D97-AF65-F5344CB8AC3E}">
        <p14:creationId xmlns:p14="http://schemas.microsoft.com/office/powerpoint/2010/main" val="234750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dirty="0" smtClean="0"/>
              <a:t>Sensory Sensitivity: Hyper and Hypo Sensitivity</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AU" dirty="0" smtClean="0"/>
              <a:t>Olfactory (smell)</a:t>
            </a:r>
          </a:p>
          <a:p>
            <a:pPr eaLnBrk="1" fontAlgn="auto" hangingPunct="1">
              <a:spcAft>
                <a:spcPts val="0"/>
              </a:spcAft>
              <a:buFont typeface="Arial" pitchFamily="34" charset="0"/>
              <a:buChar char="•"/>
              <a:defRPr/>
            </a:pPr>
            <a:r>
              <a:rPr lang="en-AU" dirty="0" smtClean="0"/>
              <a:t>Gustation (taste)</a:t>
            </a:r>
          </a:p>
          <a:p>
            <a:pPr eaLnBrk="1" fontAlgn="auto" hangingPunct="1">
              <a:spcAft>
                <a:spcPts val="0"/>
              </a:spcAft>
              <a:buFont typeface="Arial" pitchFamily="34" charset="0"/>
              <a:buChar char="•"/>
              <a:defRPr/>
            </a:pPr>
            <a:r>
              <a:rPr lang="en-AU" dirty="0" smtClean="0"/>
              <a:t>Proprioception (body awareness affecting hunger, pain and toileting skills)</a:t>
            </a:r>
          </a:p>
          <a:p>
            <a:pPr eaLnBrk="1" fontAlgn="auto" hangingPunct="1">
              <a:spcAft>
                <a:spcPts val="0"/>
              </a:spcAft>
              <a:buFont typeface="Arial" pitchFamily="34" charset="0"/>
              <a:buChar char="•"/>
              <a:defRPr/>
            </a:pPr>
            <a:r>
              <a:rPr lang="en-AU" dirty="0" smtClean="0"/>
              <a:t>Vestibular system (balance and spatial orientation)</a:t>
            </a:r>
          </a:p>
        </p:txBody>
      </p:sp>
    </p:spTree>
    <p:extLst>
      <p:ext uri="{BB962C8B-B14F-4D97-AF65-F5344CB8AC3E}">
        <p14:creationId xmlns:p14="http://schemas.microsoft.com/office/powerpoint/2010/main" val="234750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b="1" dirty="0" smtClean="0"/>
              <a:t>Sensory Sensitivity</a:t>
            </a:r>
            <a:br>
              <a:rPr lang="en-AU" b="1" dirty="0" smtClean="0"/>
            </a:br>
            <a:r>
              <a:rPr lang="en-AU" b="1" dirty="0"/>
              <a:t>R</a:t>
            </a:r>
            <a:r>
              <a:rPr lang="en-AU" b="1" dirty="0" smtClean="0"/>
              <a:t>esearch</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AU" dirty="0" smtClean="0"/>
              <a:t>Sensory processing in adults with ASD</a:t>
            </a:r>
          </a:p>
          <a:p>
            <a:pPr eaLnBrk="1" fontAlgn="auto" hangingPunct="1">
              <a:spcAft>
                <a:spcPts val="0"/>
              </a:spcAft>
              <a:buFont typeface="Arial" pitchFamily="34" charset="0"/>
              <a:buChar char="•"/>
              <a:defRPr/>
            </a:pPr>
            <a:r>
              <a:rPr lang="en-AU" dirty="0" smtClean="0"/>
              <a:t>94% reported extreme levels of sensory processing</a:t>
            </a:r>
          </a:p>
          <a:p>
            <a:pPr eaLnBrk="1" fontAlgn="auto" hangingPunct="1">
              <a:spcAft>
                <a:spcPts val="0"/>
              </a:spcAft>
              <a:buFont typeface="Arial" pitchFamily="34" charset="0"/>
              <a:buChar char="•"/>
              <a:defRPr/>
            </a:pPr>
            <a:r>
              <a:rPr lang="en-AU" dirty="0" smtClean="0"/>
              <a:t>Can be reported as early as 6-12 months</a:t>
            </a:r>
          </a:p>
          <a:p>
            <a:pPr eaLnBrk="1" fontAlgn="auto" hangingPunct="1">
              <a:spcAft>
                <a:spcPts val="0"/>
              </a:spcAft>
              <a:buFont typeface="Arial" pitchFamily="34" charset="0"/>
              <a:buChar char="•"/>
              <a:defRPr/>
            </a:pPr>
            <a:r>
              <a:rPr lang="en-AU" dirty="0" smtClean="0"/>
              <a:t>Was originally part of the 1980 diagnostic criteria for ASD but not unique to ASD e.g. schizophrenia</a:t>
            </a:r>
          </a:p>
        </p:txBody>
      </p:sp>
    </p:spTree>
    <p:extLst>
      <p:ext uri="{BB962C8B-B14F-4D97-AF65-F5344CB8AC3E}">
        <p14:creationId xmlns:p14="http://schemas.microsoft.com/office/powerpoint/2010/main" val="3703581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Sensory Sensitivity</a:t>
            </a:r>
          </a:p>
        </p:txBody>
      </p:sp>
      <p:sp>
        <p:nvSpPr>
          <p:cNvPr id="3" name="Content Placeholder 2"/>
          <p:cNvSpPr>
            <a:spLocks noGrp="1"/>
          </p:cNvSpPr>
          <p:nvPr>
            <p:ph idx="1"/>
          </p:nvPr>
        </p:nvSpPr>
        <p:spPr/>
        <p:txBody>
          <a:bodyPr/>
          <a:lstStyle/>
          <a:p>
            <a:r>
              <a:rPr lang="en-AU" dirty="0" smtClean="0"/>
              <a:t>Smith and Sharp 2013</a:t>
            </a:r>
          </a:p>
          <a:p>
            <a:r>
              <a:rPr lang="en-AU" dirty="0" smtClean="0"/>
              <a:t>Concept of sensory avalanche and sensory fascination</a:t>
            </a:r>
          </a:p>
          <a:p>
            <a:r>
              <a:rPr lang="en-AU" dirty="0" smtClean="0"/>
              <a:t>Some sensory experiences extremely pleasurable and relaxing</a:t>
            </a:r>
          </a:p>
          <a:p>
            <a:r>
              <a:rPr lang="en-AU" dirty="0" smtClean="0"/>
              <a:t>Can lead to abilities, such as attention to detail in art due to visual sensitivity</a:t>
            </a:r>
            <a:endParaRPr lang="en-AU" dirty="0"/>
          </a:p>
        </p:txBody>
      </p:sp>
    </p:spTree>
    <p:extLst>
      <p:ext uri="{BB962C8B-B14F-4D97-AF65-F5344CB8AC3E}">
        <p14:creationId xmlns:p14="http://schemas.microsoft.com/office/powerpoint/2010/main" val="322962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normAutofit fontScale="90000"/>
          </a:bodyPr>
          <a:lstStyle/>
          <a:p>
            <a:r>
              <a:rPr lang="en-AU" altLang="en-US" sz="4000" b="1" dirty="0" smtClean="0"/>
              <a:t>Visual Acuity</a:t>
            </a:r>
            <a:r>
              <a:rPr lang="en-AU" altLang="en-US" dirty="0" smtClean="0"/>
              <a:t/>
            </a:r>
            <a:br>
              <a:rPr lang="en-AU" altLang="en-US" dirty="0" smtClean="0"/>
            </a:br>
            <a:r>
              <a:rPr lang="en-AU" altLang="en-US" sz="3600" dirty="0" err="1" smtClean="0"/>
              <a:t>Ashwin</a:t>
            </a:r>
            <a:r>
              <a:rPr lang="en-AU" altLang="en-US" sz="3600" dirty="0" smtClean="0"/>
              <a:t> et al</a:t>
            </a:r>
          </a:p>
        </p:txBody>
      </p:sp>
      <p:sp>
        <p:nvSpPr>
          <p:cNvPr id="98307" name="Content Placeholder 2"/>
          <p:cNvSpPr>
            <a:spLocks noGrp="1"/>
          </p:cNvSpPr>
          <p:nvPr>
            <p:ph idx="1"/>
          </p:nvPr>
        </p:nvSpPr>
        <p:spPr/>
        <p:txBody>
          <a:bodyPr/>
          <a:lstStyle/>
          <a:p>
            <a:r>
              <a:rPr lang="en-AU" altLang="en-US" smtClean="0"/>
              <a:t>Used the Freiburg Visual acuity and Contrast Test</a:t>
            </a:r>
          </a:p>
          <a:p>
            <a:r>
              <a:rPr lang="en-AU" altLang="en-US" smtClean="0"/>
              <a:t>15 adult males with HFA or AS compared to controls</a:t>
            </a:r>
          </a:p>
          <a:p>
            <a:r>
              <a:rPr lang="en-AU" altLang="en-US" smtClean="0"/>
              <a:t>Visual acuity 20:7 So superior it lies in the region reported for birds of prey</a:t>
            </a:r>
          </a:p>
          <a:p>
            <a:r>
              <a:rPr lang="en-AU" altLang="en-US" smtClean="0"/>
              <a:t>Discriminate detail on a object 20 feet away that a typical person can see from 7 feet away</a:t>
            </a:r>
          </a:p>
        </p:txBody>
      </p:sp>
    </p:spTree>
    <p:extLst>
      <p:ext uri="{BB962C8B-B14F-4D97-AF65-F5344CB8AC3E}">
        <p14:creationId xmlns:p14="http://schemas.microsoft.com/office/powerpoint/2010/main" val="31747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altLang="en-US" smtClean="0"/>
          </a:p>
        </p:txBody>
      </p:sp>
      <p:sp>
        <p:nvSpPr>
          <p:cNvPr id="55299" name="Rectangle 3"/>
          <p:cNvSpPr>
            <a:spLocks noGrp="1" noChangeArrowheads="1"/>
          </p:cNvSpPr>
          <p:nvPr>
            <p:ph type="body" sz="half" idx="2"/>
          </p:nvPr>
        </p:nvSpPr>
        <p:spPr>
          <a:xfrm>
            <a:off x="4652963" y="1600200"/>
            <a:ext cx="4033837" cy="4525963"/>
          </a:xfrm>
        </p:spPr>
        <p:txBody>
          <a:bodyPr/>
          <a:lstStyle/>
          <a:p>
            <a:pPr eaLnBrk="1" hangingPunct="1"/>
            <a:endParaRPr lang="en-US" altLang="en-US" sz="2800" smtClean="0"/>
          </a:p>
        </p:txBody>
      </p:sp>
      <p:pic>
        <p:nvPicPr>
          <p:cNvPr id="55300" name="Picture 4" descr="Copy of DSC01870"/>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57150"/>
            <a:ext cx="8686800" cy="6515100"/>
          </a:xfrm>
        </p:spPr>
      </p:pic>
    </p:spTree>
    <p:custDataLst>
      <p:tags r:id="rId1"/>
    </p:custDataLst>
    <p:extLst>
      <p:ext uri="{BB962C8B-B14F-4D97-AF65-F5344CB8AC3E}">
        <p14:creationId xmlns:p14="http://schemas.microsoft.com/office/powerpoint/2010/main" val="34018669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Sensory Subtypes</a:t>
            </a:r>
            <a:endParaRPr lang="en-AU" b="1" dirty="0"/>
          </a:p>
        </p:txBody>
      </p:sp>
      <p:sp>
        <p:nvSpPr>
          <p:cNvPr id="3" name="Content Placeholder 2"/>
          <p:cNvSpPr>
            <a:spLocks noGrp="1"/>
          </p:cNvSpPr>
          <p:nvPr>
            <p:ph idx="1"/>
          </p:nvPr>
        </p:nvSpPr>
        <p:spPr/>
        <p:txBody>
          <a:bodyPr>
            <a:normAutofit/>
          </a:bodyPr>
          <a:lstStyle/>
          <a:p>
            <a:r>
              <a:rPr lang="en-AU" dirty="0" err="1" smtClean="0"/>
              <a:t>Ausderan</a:t>
            </a:r>
            <a:r>
              <a:rPr lang="en-AU" dirty="0" smtClean="0"/>
              <a:t> et al: </a:t>
            </a:r>
            <a:r>
              <a:rPr lang="en-AU" dirty="0"/>
              <a:t>J</a:t>
            </a:r>
            <a:r>
              <a:rPr lang="en-AU" dirty="0" smtClean="0"/>
              <a:t>r Child </a:t>
            </a:r>
            <a:r>
              <a:rPr lang="en-AU" dirty="0" err="1"/>
              <a:t>P</a:t>
            </a:r>
            <a:r>
              <a:rPr lang="en-AU" dirty="0" err="1" smtClean="0"/>
              <a:t>sychol</a:t>
            </a:r>
            <a:r>
              <a:rPr lang="en-AU" dirty="0" smtClean="0"/>
              <a:t> and Psychiatry 55:8</a:t>
            </a:r>
          </a:p>
          <a:p>
            <a:r>
              <a:rPr lang="en-AU" dirty="0" smtClean="0"/>
              <a:t>Children with ASD 2-12 years</a:t>
            </a:r>
          </a:p>
          <a:p>
            <a:r>
              <a:rPr lang="en-AU" dirty="0" smtClean="0"/>
              <a:t>4 sensory subtypes</a:t>
            </a:r>
          </a:p>
        </p:txBody>
      </p:sp>
    </p:spTree>
    <p:extLst>
      <p:ext uri="{BB962C8B-B14F-4D97-AF65-F5344CB8AC3E}">
        <p14:creationId xmlns:p14="http://schemas.microsoft.com/office/powerpoint/2010/main" val="119077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Sensory Subtypes</a:t>
            </a:r>
            <a:endParaRPr lang="en-AU"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AU" dirty="0" smtClean="0"/>
              <a:t>Mild (low scores)</a:t>
            </a:r>
          </a:p>
          <a:p>
            <a:pPr marL="514350" indent="-514350">
              <a:buFont typeface="+mj-lt"/>
              <a:buAutoNum type="arabicPeriod"/>
            </a:pPr>
            <a:r>
              <a:rPr lang="en-AU" dirty="0" smtClean="0"/>
              <a:t>Sensitive-Distressed (enhanced perception)</a:t>
            </a:r>
          </a:p>
          <a:p>
            <a:pPr marL="514350" indent="-514350">
              <a:buFont typeface="+mj-lt"/>
              <a:buAutoNum type="arabicPeriod"/>
            </a:pPr>
            <a:r>
              <a:rPr lang="en-AU" dirty="0" smtClean="0"/>
              <a:t>Attenuated-Preoccupied (higher hypo-reactivity and sensory interests</a:t>
            </a:r>
          </a:p>
          <a:p>
            <a:pPr marL="514350" indent="-514350">
              <a:buFont typeface="+mj-lt"/>
              <a:buAutoNum type="arabicPeriod"/>
            </a:pPr>
            <a:r>
              <a:rPr lang="en-AU" dirty="0" smtClean="0"/>
              <a:t>Extreme mixed (high scores on all measures)</a:t>
            </a:r>
            <a:endParaRPr lang="en-AU" dirty="0"/>
          </a:p>
        </p:txBody>
      </p:sp>
    </p:spTree>
    <p:extLst>
      <p:ext uri="{BB962C8B-B14F-4D97-AF65-F5344CB8AC3E}">
        <p14:creationId xmlns:p14="http://schemas.microsoft.com/office/powerpoint/2010/main" val="148899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Synaesthesia</a:t>
            </a:r>
            <a:endParaRPr lang="en-AU" dirty="0"/>
          </a:p>
        </p:txBody>
      </p:sp>
      <p:sp>
        <p:nvSpPr>
          <p:cNvPr id="3" name="Content Placeholder 2"/>
          <p:cNvSpPr>
            <a:spLocks noGrp="1"/>
          </p:cNvSpPr>
          <p:nvPr>
            <p:ph idx="1"/>
          </p:nvPr>
        </p:nvSpPr>
        <p:spPr>
          <a:xfrm>
            <a:off x="457200" y="2215405"/>
            <a:ext cx="8229600" cy="4525963"/>
          </a:xfrm>
        </p:spPr>
        <p:txBody>
          <a:bodyPr/>
          <a:lstStyle/>
          <a:p>
            <a:r>
              <a:rPr lang="en-AU" dirty="0" smtClean="0"/>
              <a:t>Sensation on one sensory modality triggers a perception in a second modality</a:t>
            </a:r>
          </a:p>
          <a:p>
            <a:r>
              <a:rPr lang="en-AU" dirty="0" smtClean="0"/>
              <a:t>Adults with ASD, rate of synaesthesia 18.9%, in controls 7.2%</a:t>
            </a:r>
          </a:p>
          <a:p>
            <a:r>
              <a:rPr lang="en-AU" dirty="0" smtClean="0"/>
              <a:t>Most common grapheme (written word or symbol triggers a colour) or sound-colour</a:t>
            </a:r>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8864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712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Visual Sensitivity</a:t>
            </a:r>
            <a:endParaRPr lang="en-AU" dirty="0"/>
          </a:p>
        </p:txBody>
      </p:sp>
      <p:sp>
        <p:nvSpPr>
          <p:cNvPr id="3" name="Content Placeholder 2"/>
          <p:cNvSpPr>
            <a:spLocks noGrp="1"/>
          </p:cNvSpPr>
          <p:nvPr>
            <p:ph idx="1"/>
          </p:nvPr>
        </p:nvSpPr>
        <p:spPr/>
        <p:txBody>
          <a:bodyPr/>
          <a:lstStyle/>
          <a:p>
            <a:r>
              <a:rPr lang="en-AU" dirty="0" smtClean="0"/>
              <a:t>Light intensity (squint or wear a baseball cap)</a:t>
            </a:r>
          </a:p>
          <a:p>
            <a:r>
              <a:rPr lang="en-AU" dirty="0" smtClean="0"/>
              <a:t>Prefer natural light</a:t>
            </a:r>
          </a:p>
          <a:p>
            <a:r>
              <a:rPr lang="en-AU" dirty="0" smtClean="0"/>
              <a:t>‘Blinded’ by reflections</a:t>
            </a:r>
          </a:p>
          <a:p>
            <a:r>
              <a:rPr lang="en-AU" dirty="0" smtClean="0"/>
              <a:t>Complex patterns and bright colours can be aversive (or fascinating)</a:t>
            </a:r>
          </a:p>
          <a:p>
            <a:r>
              <a:rPr lang="en-AU" dirty="0" smtClean="0"/>
              <a:t>ASD teenage ‘uniform’ dull, subdued colours</a:t>
            </a:r>
            <a:endParaRPr lang="en-AU" dirty="0"/>
          </a:p>
        </p:txBody>
      </p:sp>
    </p:spTree>
    <p:extLst>
      <p:ext uri="{BB962C8B-B14F-4D97-AF65-F5344CB8AC3E}">
        <p14:creationId xmlns:p14="http://schemas.microsoft.com/office/powerpoint/2010/main" val="339220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rtlCol="0">
            <a:normAutofit fontScale="90000"/>
          </a:bodyPr>
          <a:lstStyle/>
          <a:p>
            <a:pPr eaLnBrk="1" fontAlgn="auto" hangingPunct="1">
              <a:spcAft>
                <a:spcPts val="0"/>
              </a:spcAft>
              <a:defRPr/>
            </a:pPr>
            <a:r>
              <a:rPr lang="en-AU" dirty="0" smtClean="0">
                <a:ea typeface="+mj-ea"/>
              </a:rPr>
              <a:t>DSM5 Diagnostic Criteria for Autism </a:t>
            </a:r>
          </a:p>
        </p:txBody>
      </p:sp>
      <p:pic>
        <p:nvPicPr>
          <p:cNvPr id="21507" name="Content Placeholder 3" descr="sorting hat 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875" y="1928813"/>
            <a:ext cx="3929063"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descr="https://fbcdn-sphotos-c-a.akamaihd.net/hphotos-ak-prn1/26653_348743122886_143383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2276475"/>
            <a:ext cx="26606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366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Reading</a:t>
            </a:r>
          </a:p>
        </p:txBody>
      </p:sp>
      <p:sp>
        <p:nvSpPr>
          <p:cNvPr id="14339" name="Rectangle 3"/>
          <p:cNvSpPr>
            <a:spLocks noGrp="1" noChangeArrowheads="1"/>
          </p:cNvSpPr>
          <p:nvPr>
            <p:ph idx="1"/>
          </p:nvPr>
        </p:nvSpPr>
        <p:spPr/>
        <p:txBody>
          <a:bodyPr>
            <a:normAutofit/>
          </a:bodyPr>
          <a:lstStyle/>
          <a:p>
            <a:pPr eaLnBrk="1" hangingPunct="1"/>
            <a:endParaRPr lang="en-AU" dirty="0" smtClean="0"/>
          </a:p>
          <a:p>
            <a:pPr eaLnBrk="1" hangingPunct="1"/>
            <a:r>
              <a:rPr lang="en-AU" dirty="0" smtClean="0"/>
              <a:t>At least one in five children with ASD have a significant problem with reading.</a:t>
            </a:r>
          </a:p>
          <a:p>
            <a:pPr eaLnBrk="1" hangingPunct="1"/>
            <a:r>
              <a:rPr lang="en-AU" dirty="0" smtClean="0"/>
              <a:t>Can be better reading accuracy than comprehension</a:t>
            </a:r>
          </a:p>
        </p:txBody>
      </p:sp>
    </p:spTree>
    <p:extLst>
      <p:ext uri="{BB962C8B-B14F-4D97-AF65-F5344CB8AC3E}">
        <p14:creationId xmlns:p14="http://schemas.microsoft.com/office/powerpoint/2010/main" val="2834978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Reading</a:t>
            </a:r>
          </a:p>
        </p:txBody>
      </p:sp>
      <p:sp>
        <p:nvSpPr>
          <p:cNvPr id="14339" name="Rectangle 3"/>
          <p:cNvSpPr>
            <a:spLocks noGrp="1" noChangeArrowheads="1"/>
          </p:cNvSpPr>
          <p:nvPr>
            <p:ph idx="1"/>
          </p:nvPr>
        </p:nvSpPr>
        <p:spPr/>
        <p:txBody>
          <a:bodyPr>
            <a:normAutofit/>
          </a:bodyPr>
          <a:lstStyle/>
          <a:p>
            <a:r>
              <a:rPr lang="en-AU" altLang="en-US" smtClean="0"/>
              <a:t>Conventional </a:t>
            </a:r>
            <a:r>
              <a:rPr lang="en-AU" altLang="en-US" dirty="0" smtClean="0"/>
              <a:t>remedial reading programs have not been as effective as with typical children.</a:t>
            </a:r>
          </a:p>
          <a:p>
            <a:pPr eaLnBrk="1" hangingPunct="1"/>
            <a:r>
              <a:rPr lang="en-AU" dirty="0" smtClean="0"/>
              <a:t>Narrow focus (client and width of visual field)</a:t>
            </a:r>
          </a:p>
          <a:p>
            <a:pPr eaLnBrk="1" hangingPunct="1"/>
            <a:r>
              <a:rPr lang="en-AU" dirty="0" smtClean="0"/>
              <a:t>Assessment of perceptual, linguistic </a:t>
            </a:r>
            <a:r>
              <a:rPr lang="en-AU" smtClean="0"/>
              <a:t>and cognitive skills</a:t>
            </a:r>
            <a:endParaRPr lang="en-AU" dirty="0" smtClean="0"/>
          </a:p>
        </p:txBody>
      </p:sp>
    </p:spTree>
    <p:extLst>
      <p:ext uri="{BB962C8B-B14F-4D97-AF65-F5344CB8AC3E}">
        <p14:creationId xmlns:p14="http://schemas.microsoft.com/office/powerpoint/2010/main" val="2834978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Reading</a:t>
            </a:r>
          </a:p>
        </p:txBody>
      </p:sp>
      <p:sp>
        <p:nvSpPr>
          <p:cNvPr id="14339" name="Rectangle 3"/>
          <p:cNvSpPr>
            <a:spLocks noGrp="1" noChangeArrowheads="1"/>
          </p:cNvSpPr>
          <p:nvPr>
            <p:ph idx="1"/>
          </p:nvPr>
        </p:nvSpPr>
        <p:spPr>
          <a:xfrm>
            <a:off x="457200" y="1600200"/>
            <a:ext cx="4258816" cy="4525963"/>
          </a:xfrm>
        </p:spPr>
        <p:txBody>
          <a:bodyPr>
            <a:normAutofit fontScale="92500" lnSpcReduction="10000"/>
          </a:bodyPr>
          <a:lstStyle/>
          <a:p>
            <a:pPr eaLnBrk="1" hangingPunct="1"/>
            <a:r>
              <a:rPr lang="en-AU" dirty="0" smtClean="0"/>
              <a:t>Effects in the High School years on academic ability and on self-esteem</a:t>
            </a:r>
          </a:p>
          <a:p>
            <a:pPr eaLnBrk="1" hangingPunct="1"/>
            <a:r>
              <a:rPr lang="en-AU" dirty="0" smtClean="0"/>
              <a:t>Need for an early assessment and intervention</a:t>
            </a:r>
          </a:p>
          <a:p>
            <a:pPr eaLnBrk="1" hangingPunct="1"/>
            <a:r>
              <a:rPr lang="en-AU" dirty="0" smtClean="0"/>
              <a:t>Hyper-</a:t>
            </a:r>
            <a:r>
              <a:rPr lang="en-AU" dirty="0" err="1" smtClean="0"/>
              <a:t>lexia</a:t>
            </a:r>
            <a:r>
              <a:rPr lang="en-AU" dirty="0" smtClean="0"/>
              <a:t>, to acquire knowledge on a special interest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628800"/>
            <a:ext cx="4098085" cy="457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313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a1.sphotos.ak.fbcdn.net/hphotos-ak-ash3/561744_10151222907124923_794098318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50" y="938530"/>
            <a:ext cx="6515100" cy="4980940"/>
          </a:xfrm>
          <a:prstGeom prst="rect">
            <a:avLst/>
          </a:prstGeom>
          <a:noFill/>
          <a:ln>
            <a:noFill/>
          </a:ln>
        </p:spPr>
      </p:pic>
    </p:spTree>
    <p:extLst>
      <p:ext uri="{BB962C8B-B14F-4D97-AF65-F5344CB8AC3E}">
        <p14:creationId xmlns:p14="http://schemas.microsoft.com/office/powerpoint/2010/main" val="3792692714"/>
      </p:ext>
    </p:extLst>
  </p:cSld>
  <p:clrMapOvr>
    <a:masterClrMapping/>
  </p:clrMapOvr>
  <mc:AlternateContent xmlns:mc="http://schemas.openxmlformats.org/markup-compatibility/2006" xmlns:p14="http://schemas.microsoft.com/office/powerpoint/2010/main">
    <mc:Choice Requires="p14">
      <p:transition spd="slow" p14:dur="2000" advTm="123779"/>
    </mc:Choice>
    <mc:Fallback xmlns="">
      <p:transition spd="slow" advTm="12377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photos-h.ak.fbcdn.net/hphotos-ak-ash3/555529_10150728442413847_749909058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602068"/>
            <a:ext cx="7632848" cy="5549163"/>
          </a:xfrm>
          <a:prstGeom prst="rect">
            <a:avLst/>
          </a:prstGeom>
          <a:noFill/>
          <a:ln>
            <a:noFill/>
          </a:ln>
        </p:spPr>
      </p:pic>
    </p:spTree>
    <p:extLst>
      <p:ext uri="{BB962C8B-B14F-4D97-AF65-F5344CB8AC3E}">
        <p14:creationId xmlns:p14="http://schemas.microsoft.com/office/powerpoint/2010/main" val="1689625972"/>
      </p:ext>
    </p:extLst>
  </p:cSld>
  <p:clrMapOvr>
    <a:masterClrMapping/>
  </p:clrMapOvr>
  <mc:AlternateContent xmlns:mc="http://schemas.openxmlformats.org/markup-compatibility/2006" xmlns:p14="http://schemas.microsoft.com/office/powerpoint/2010/main">
    <mc:Choice Requires="p14">
      <p:transition spd="slow" p14:dur="2000" advTm="122290"/>
    </mc:Choice>
    <mc:Fallback xmlns="">
      <p:transition spd="slow" advTm="12229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AU" b="1" dirty="0" smtClean="0"/>
              <a:t>Sound Sensitivity</a:t>
            </a:r>
            <a:br>
              <a:rPr lang="en-AU" b="1" dirty="0" smtClean="0"/>
            </a:br>
            <a:r>
              <a:rPr lang="en-AU" dirty="0" smtClean="0"/>
              <a:t>Johansson</a:t>
            </a:r>
            <a:endParaRPr lang="en-AU" b="1" dirty="0" smtClean="0"/>
          </a:p>
        </p:txBody>
      </p:sp>
      <p:sp>
        <p:nvSpPr>
          <p:cNvPr id="59395" name="Content Placeholder 2"/>
          <p:cNvSpPr>
            <a:spLocks noGrp="1"/>
          </p:cNvSpPr>
          <p:nvPr>
            <p:ph idx="1"/>
          </p:nvPr>
        </p:nvSpPr>
        <p:spPr/>
        <p:txBody>
          <a:bodyPr/>
          <a:lstStyle/>
          <a:p>
            <a:pPr eaLnBrk="1" hangingPunct="1"/>
            <a:r>
              <a:rPr lang="en-AU" altLang="en-US" dirty="0" smtClean="0"/>
              <a:t>Characteristics of: </a:t>
            </a:r>
          </a:p>
          <a:p>
            <a:pPr eaLnBrk="1" hangingPunct="1"/>
            <a:r>
              <a:rPr lang="en-AU" altLang="en-US" dirty="0" smtClean="0"/>
              <a:t>Roughness</a:t>
            </a:r>
          </a:p>
          <a:p>
            <a:pPr eaLnBrk="1" hangingPunct="1"/>
            <a:r>
              <a:rPr lang="en-AU" altLang="en-US" dirty="0" smtClean="0"/>
              <a:t>Loudness</a:t>
            </a:r>
          </a:p>
          <a:p>
            <a:pPr eaLnBrk="1" hangingPunct="1"/>
            <a:r>
              <a:rPr lang="en-AU" altLang="en-US" dirty="0" smtClean="0"/>
              <a:t>High frequency </a:t>
            </a:r>
          </a:p>
          <a:p>
            <a:pPr eaLnBrk="1" hangingPunct="1"/>
            <a:r>
              <a:rPr lang="en-AU" altLang="en-US" dirty="0" smtClean="0"/>
              <a:t>Tonality</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916832"/>
            <a:ext cx="3886437" cy="258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324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975"/>
            <a:ext cx="8229600" cy="1143000"/>
          </a:xfrm>
        </p:spPr>
        <p:txBody>
          <a:bodyPr/>
          <a:lstStyle/>
          <a:p>
            <a:pPr eaLnBrk="1" hangingPunct="1"/>
            <a:r>
              <a:rPr lang="en-US" b="1" dirty="0" smtClean="0"/>
              <a:t>Sensory Sensitivity.</a:t>
            </a:r>
            <a:endParaRPr lang="en-GB" b="1" dirty="0" smtClean="0"/>
          </a:p>
        </p:txBody>
      </p:sp>
      <p:sp>
        <p:nvSpPr>
          <p:cNvPr id="26627" name="Rectangle 3"/>
          <p:cNvSpPr>
            <a:spLocks noGrp="1" noChangeArrowheads="1"/>
          </p:cNvSpPr>
          <p:nvPr>
            <p:ph type="body" idx="1"/>
          </p:nvPr>
        </p:nvSpPr>
        <p:spPr>
          <a:xfrm>
            <a:off x="457200" y="3871913"/>
            <a:ext cx="8229600" cy="2797175"/>
          </a:xfrm>
        </p:spPr>
        <p:txBody>
          <a:bodyPr>
            <a:normAutofit/>
          </a:bodyPr>
          <a:lstStyle/>
          <a:p>
            <a:pPr eaLnBrk="1" hangingPunct="1">
              <a:lnSpc>
                <a:spcPct val="90000"/>
              </a:lnSpc>
            </a:pPr>
            <a:r>
              <a:rPr lang="en-US" dirty="0" smtClean="0"/>
              <a:t>Acute auditory sensitivity to specific sounds (</a:t>
            </a:r>
            <a:r>
              <a:rPr lang="en-US" dirty="0" err="1" smtClean="0"/>
              <a:t>Hyperacusis</a:t>
            </a:r>
            <a:r>
              <a:rPr lang="en-US" dirty="0" smtClean="0"/>
              <a:t>)</a:t>
            </a:r>
          </a:p>
          <a:p>
            <a:pPr eaLnBrk="1" hangingPunct="1">
              <a:lnSpc>
                <a:spcPct val="90000"/>
              </a:lnSpc>
            </a:pPr>
            <a:r>
              <a:rPr lang="en-US" dirty="0" smtClean="0"/>
              <a:t>Sudden or ‘sharp’ noises, ( dog barking, coughing, click of a pen top)</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439" y="1413665"/>
            <a:ext cx="343674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786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975"/>
            <a:ext cx="8229600" cy="1143000"/>
          </a:xfrm>
        </p:spPr>
        <p:txBody>
          <a:bodyPr/>
          <a:lstStyle/>
          <a:p>
            <a:pPr eaLnBrk="1" hangingPunct="1"/>
            <a:r>
              <a:rPr lang="en-US" b="1" dirty="0" smtClean="0"/>
              <a:t>Sensory Sensitivity.</a:t>
            </a:r>
            <a:endParaRPr lang="en-GB" b="1" dirty="0" smtClean="0"/>
          </a:p>
        </p:txBody>
      </p:sp>
      <p:sp>
        <p:nvSpPr>
          <p:cNvPr id="26627" name="Rectangle 3"/>
          <p:cNvSpPr>
            <a:spLocks noGrp="1" noChangeArrowheads="1"/>
          </p:cNvSpPr>
          <p:nvPr>
            <p:ph type="body" idx="1"/>
          </p:nvPr>
        </p:nvSpPr>
        <p:spPr>
          <a:xfrm>
            <a:off x="457200" y="3871913"/>
            <a:ext cx="8229600" cy="2797175"/>
          </a:xfrm>
        </p:spPr>
        <p:txBody>
          <a:bodyPr>
            <a:normAutofit/>
          </a:bodyPr>
          <a:lstStyle/>
          <a:p>
            <a:pPr eaLnBrk="1" hangingPunct="1">
              <a:lnSpc>
                <a:spcPct val="90000"/>
              </a:lnSpc>
            </a:pPr>
            <a:r>
              <a:rPr lang="en-US" smtClean="0"/>
              <a:t>Small </a:t>
            </a:r>
            <a:r>
              <a:rPr lang="en-US" dirty="0" smtClean="0"/>
              <a:t>electric motors or a specific pitch</a:t>
            </a:r>
          </a:p>
          <a:p>
            <a:pPr eaLnBrk="1" hangingPunct="1">
              <a:lnSpc>
                <a:spcPct val="90000"/>
              </a:lnSpc>
            </a:pPr>
            <a:r>
              <a:rPr lang="en-US" dirty="0" smtClean="0"/>
              <a:t>Unpredictable sounds, telephones, </a:t>
            </a:r>
            <a:r>
              <a:rPr lang="en-US" smtClean="0"/>
              <a:t>baby crying</a:t>
            </a:r>
          </a:p>
          <a:p>
            <a:pPr eaLnBrk="1" hangingPunct="1">
              <a:lnSpc>
                <a:spcPct val="90000"/>
              </a:lnSpc>
            </a:pPr>
            <a:endParaRPr lang="en-GB"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340768"/>
            <a:ext cx="335447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786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76238"/>
            <a:ext cx="8229600" cy="942975"/>
          </a:xfrm>
        </p:spPr>
        <p:txBody>
          <a:bodyPr/>
          <a:lstStyle/>
          <a:p>
            <a:pPr eaLnBrk="1" hangingPunct="1"/>
            <a:r>
              <a:rPr lang="en-US" b="1" smtClean="0"/>
              <a:t>Temple Grandin</a:t>
            </a:r>
            <a:endParaRPr lang="en-GB" b="1" smtClean="0"/>
          </a:p>
        </p:txBody>
      </p:sp>
      <p:sp>
        <p:nvSpPr>
          <p:cNvPr id="27651" name="Rectangle 3"/>
          <p:cNvSpPr>
            <a:spLocks noGrp="1" noChangeArrowheads="1"/>
          </p:cNvSpPr>
          <p:nvPr>
            <p:ph type="body" idx="1"/>
          </p:nvPr>
        </p:nvSpPr>
        <p:spPr>
          <a:xfrm>
            <a:off x="503238" y="1844675"/>
            <a:ext cx="8101012" cy="6192838"/>
          </a:xfrm>
        </p:spPr>
        <p:txBody>
          <a:bodyPr/>
          <a:lstStyle/>
          <a:p>
            <a:pPr eaLnBrk="1" hangingPunct="1"/>
            <a:r>
              <a:rPr lang="en-US" smtClean="0"/>
              <a:t>“ Sudden loud noises hurt my ears like a dentist’s drill hitting a nerve. High pitched continuous noises such as hair dryers and other small motors are annoying. All the behaviour modification in the world is not going to stop an autistic child from screaming when a noise hurts his ears.”</a:t>
            </a:r>
            <a:endParaRPr lang="en-GB"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688" y="486916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865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4450"/>
            <a:ext cx="8229600" cy="1384300"/>
          </a:xfrm>
        </p:spPr>
        <p:txBody>
          <a:bodyPr>
            <a:normAutofit fontScale="90000"/>
          </a:bodyPr>
          <a:lstStyle/>
          <a:p>
            <a:pPr eaLnBrk="1" hangingPunct="1"/>
            <a:r>
              <a:rPr lang="en-US" smtClean="0"/>
              <a:t>Suggestions to Reduce Auditory Sensitivity</a:t>
            </a:r>
            <a:endParaRPr lang="en-GB" smtClean="0"/>
          </a:p>
        </p:txBody>
      </p:sp>
      <p:sp>
        <p:nvSpPr>
          <p:cNvPr id="28675" name="Rectangle 3"/>
          <p:cNvSpPr>
            <a:spLocks noGrp="1" noChangeArrowheads="1"/>
          </p:cNvSpPr>
          <p:nvPr>
            <p:ph type="body" idx="1"/>
          </p:nvPr>
        </p:nvSpPr>
        <p:spPr>
          <a:xfrm>
            <a:off x="457200" y="981075"/>
            <a:ext cx="8229600" cy="4525963"/>
          </a:xfrm>
        </p:spPr>
        <p:txBody>
          <a:bodyPr/>
          <a:lstStyle/>
          <a:p>
            <a:pPr eaLnBrk="1" hangingPunct="1"/>
            <a:endParaRPr lang="en-US" sz="2800" dirty="0" smtClean="0"/>
          </a:p>
          <a:p>
            <a:pPr eaLnBrk="1" hangingPunct="1"/>
            <a:r>
              <a:rPr lang="en-US" sz="2800" dirty="0" smtClean="0"/>
              <a:t>Identify and avoid the sound</a:t>
            </a:r>
          </a:p>
          <a:p>
            <a:pPr eaLnBrk="1" hangingPunct="1"/>
            <a:r>
              <a:rPr lang="en-US" sz="2800" dirty="0" smtClean="0"/>
              <a:t>Barrier such as ear plugs or noise reducing industrial headphones</a:t>
            </a:r>
          </a:p>
          <a:p>
            <a:pPr eaLnBrk="1" hangingPunct="1"/>
            <a:r>
              <a:rPr lang="en-US" sz="2800" dirty="0" smtClean="0"/>
              <a:t>Camouflage the perception of the sound with music - iPod</a:t>
            </a:r>
          </a:p>
          <a:p>
            <a:pPr eaLnBrk="1" hangingPunct="1"/>
            <a:endParaRPr lang="en-GB" sz="2800"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5072" y="4005064"/>
            <a:ext cx="3096344" cy="228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124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Criterion A:</a:t>
            </a:r>
            <a:r>
              <a:rPr lang="en-AU" dirty="0"/>
              <a:t/>
            </a:r>
            <a:br>
              <a:rPr lang="en-AU" dirty="0"/>
            </a:br>
            <a:endParaRPr lang="en-AU" dirty="0"/>
          </a:p>
        </p:txBody>
      </p:sp>
      <p:sp>
        <p:nvSpPr>
          <p:cNvPr id="3" name="Content Placeholder 2"/>
          <p:cNvSpPr>
            <a:spLocks noGrp="1"/>
          </p:cNvSpPr>
          <p:nvPr>
            <p:ph idx="1"/>
          </p:nvPr>
        </p:nvSpPr>
        <p:spPr>
          <a:xfrm>
            <a:off x="457200" y="764704"/>
            <a:ext cx="8229600" cy="6264696"/>
          </a:xfrm>
        </p:spPr>
        <p:txBody>
          <a:bodyPr>
            <a:normAutofit/>
          </a:bodyPr>
          <a:lstStyle/>
          <a:p>
            <a:pPr marL="0" indent="0">
              <a:buNone/>
            </a:pPr>
            <a:endParaRPr lang="en-AU" sz="2900" dirty="0"/>
          </a:p>
          <a:p>
            <a:r>
              <a:rPr lang="en-AU" sz="2900" b="1" dirty="0"/>
              <a:t>Persistent deficits in social communication and social interaction across contexts, </a:t>
            </a:r>
            <a:r>
              <a:rPr lang="en-AU" sz="2900" b="1" dirty="0" smtClean="0"/>
              <a:t>manifested </a:t>
            </a:r>
            <a:r>
              <a:rPr lang="en-AU" sz="2900" b="1" dirty="0"/>
              <a:t>by all three of the following:</a:t>
            </a:r>
          </a:p>
          <a:p>
            <a:pPr lvl="0"/>
            <a:r>
              <a:rPr lang="en-AU" sz="2900" dirty="0">
                <a:solidFill>
                  <a:srgbClr val="0070C0"/>
                </a:solidFill>
              </a:rPr>
              <a:t>Deficits in social-emotional reciprocity</a:t>
            </a:r>
            <a:r>
              <a:rPr lang="en-AU" sz="2900" dirty="0"/>
              <a:t>; </a:t>
            </a:r>
            <a:r>
              <a:rPr lang="en-AU" sz="2900" dirty="0" smtClean="0"/>
              <a:t>ranging for example, from </a:t>
            </a:r>
            <a:r>
              <a:rPr lang="en-AU" sz="2900" dirty="0"/>
              <a:t>abnormal social approach and failure of normal back and forth </a:t>
            </a:r>
            <a:r>
              <a:rPr lang="en-AU" sz="2900" dirty="0" smtClean="0"/>
              <a:t>conversation to  reduced </a:t>
            </a:r>
            <a:r>
              <a:rPr lang="en-AU" sz="2900" dirty="0"/>
              <a:t>sharing of interests, emotions, </a:t>
            </a:r>
            <a:r>
              <a:rPr lang="en-AU" sz="2900" dirty="0" smtClean="0"/>
              <a:t>or affect; to failure to initiate or respond to social interactions</a:t>
            </a:r>
            <a:endParaRPr lang="en-AU" sz="2900" dirty="0"/>
          </a:p>
        </p:txBody>
      </p:sp>
    </p:spTree>
    <p:extLst>
      <p:ext uri="{BB962C8B-B14F-4D97-AF65-F5344CB8AC3E}">
        <p14:creationId xmlns:p14="http://schemas.microsoft.com/office/powerpoint/2010/main" val="2927774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Tactile Defensiveness</a:t>
            </a:r>
            <a:endParaRPr lang="en-GB" smtClean="0"/>
          </a:p>
        </p:txBody>
      </p:sp>
      <p:sp>
        <p:nvSpPr>
          <p:cNvPr id="29699" name="Rectangle 3"/>
          <p:cNvSpPr>
            <a:spLocks noGrp="1" noChangeArrowheads="1"/>
          </p:cNvSpPr>
          <p:nvPr>
            <p:ph type="body" idx="1"/>
          </p:nvPr>
        </p:nvSpPr>
        <p:spPr/>
        <p:txBody>
          <a:bodyPr/>
          <a:lstStyle/>
          <a:p>
            <a:pPr eaLnBrk="1" hangingPunct="1"/>
            <a:r>
              <a:rPr lang="en-US" smtClean="0"/>
              <a:t>Acute sensitivity to specific tactile experiences</a:t>
            </a:r>
          </a:p>
          <a:p>
            <a:pPr eaLnBrk="1" hangingPunct="1"/>
            <a:r>
              <a:rPr lang="en-US" smtClean="0"/>
              <a:t>Sensitivity to touch and texture on particular parts of the body (scalp, upper arms, palms of hands and soles of feet)</a:t>
            </a:r>
          </a:p>
        </p:txBody>
      </p:sp>
    </p:spTree>
    <p:extLst>
      <p:ext uri="{BB962C8B-B14F-4D97-AF65-F5344CB8AC3E}">
        <p14:creationId xmlns:p14="http://schemas.microsoft.com/office/powerpoint/2010/main" val="3113438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t>Temple Grandin</a:t>
            </a:r>
            <a:endParaRPr lang="en-GB" b="1" smtClean="0"/>
          </a:p>
        </p:txBody>
      </p:sp>
      <p:sp>
        <p:nvSpPr>
          <p:cNvPr id="30723" name="Rectangle 3"/>
          <p:cNvSpPr>
            <a:spLocks noGrp="1" noChangeArrowheads="1"/>
          </p:cNvSpPr>
          <p:nvPr>
            <p:ph type="body" idx="1"/>
          </p:nvPr>
        </p:nvSpPr>
        <p:spPr/>
        <p:txBody>
          <a:bodyPr/>
          <a:lstStyle/>
          <a:p>
            <a:pPr eaLnBrk="1" hangingPunct="1"/>
            <a:r>
              <a:rPr lang="en-US" sz="2800" smtClean="0"/>
              <a:t>“I pulled away when people tried to hug me, because being touched sent an overwhelming tidal wave of stimulation through my body.”</a:t>
            </a:r>
          </a:p>
          <a:p>
            <a:pPr eaLnBrk="1" hangingPunct="1"/>
            <a:r>
              <a:rPr lang="en-US" sz="2800" smtClean="0"/>
              <a:t>“Church was a nightmare because the petticoats and other Sunday clothes itched and scratched. Many behaviour problems in church could have been avoided by a few simple clothing modifications.”</a:t>
            </a:r>
            <a:endParaRPr lang="en-GB" sz="2800" smtClean="0"/>
          </a:p>
        </p:txBody>
      </p:sp>
    </p:spTree>
    <p:extLst>
      <p:ext uri="{BB962C8B-B14F-4D97-AF65-F5344CB8AC3E}">
        <p14:creationId xmlns:p14="http://schemas.microsoft.com/office/powerpoint/2010/main" val="2303745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Stephen Shore</a:t>
            </a:r>
          </a:p>
        </p:txBody>
      </p:sp>
      <p:sp>
        <p:nvSpPr>
          <p:cNvPr id="32771" name="Rectangle 3"/>
          <p:cNvSpPr>
            <a:spLocks noGrp="1" noChangeArrowheads="1"/>
          </p:cNvSpPr>
          <p:nvPr>
            <p:ph type="body" idx="1"/>
          </p:nvPr>
        </p:nvSpPr>
        <p:spPr/>
        <p:txBody>
          <a:bodyPr/>
          <a:lstStyle/>
          <a:p>
            <a:pPr eaLnBrk="1" hangingPunct="1"/>
            <a:r>
              <a:rPr lang="en-US" smtClean="0"/>
              <a:t>“Haircuts were always a major event. They hurt! To try to calm me, my parents would say that hair is dead and has no feeling. It was impossible for me to communicate that the pulling on the scalp was causing the discomfort.”</a:t>
            </a:r>
          </a:p>
        </p:txBody>
      </p:sp>
    </p:spTree>
    <p:extLst>
      <p:ext uri="{BB962C8B-B14F-4D97-AF65-F5344CB8AC3E}">
        <p14:creationId xmlns:p14="http://schemas.microsoft.com/office/powerpoint/2010/main" val="3519753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988"/>
            <a:ext cx="8229600" cy="1384301"/>
          </a:xfrm>
        </p:spPr>
        <p:txBody>
          <a:bodyPr/>
          <a:lstStyle/>
          <a:p>
            <a:pPr eaLnBrk="1" hangingPunct="1"/>
            <a:r>
              <a:rPr lang="en-US" smtClean="0"/>
              <a:t>Tactile Defensiveness</a:t>
            </a:r>
            <a:endParaRPr lang="en-GB" smtClean="0"/>
          </a:p>
        </p:txBody>
      </p:sp>
      <p:sp>
        <p:nvSpPr>
          <p:cNvPr id="33795" name="Rectangle 3"/>
          <p:cNvSpPr>
            <a:spLocks noGrp="1" noChangeArrowheads="1"/>
          </p:cNvSpPr>
          <p:nvPr>
            <p:ph type="body" idx="1"/>
          </p:nvPr>
        </p:nvSpPr>
        <p:spPr>
          <a:xfrm>
            <a:off x="467544" y="1628800"/>
            <a:ext cx="7200800" cy="4525963"/>
          </a:xfrm>
        </p:spPr>
        <p:txBody>
          <a:bodyPr/>
          <a:lstStyle/>
          <a:p>
            <a:pPr eaLnBrk="1" hangingPunct="1">
              <a:lnSpc>
                <a:spcPct val="90000"/>
              </a:lnSpc>
            </a:pPr>
            <a:r>
              <a:rPr lang="en-US" dirty="0" smtClean="0"/>
              <a:t>Gestures of affection perceived as too intense a sensation</a:t>
            </a:r>
          </a:p>
          <a:p>
            <a:pPr eaLnBrk="1" hangingPunct="1">
              <a:lnSpc>
                <a:spcPct val="90000"/>
              </a:lnSpc>
            </a:pPr>
            <a:r>
              <a:rPr lang="en-US" dirty="0" smtClean="0"/>
              <a:t>Aversion to certain fabrics</a:t>
            </a:r>
          </a:p>
          <a:p>
            <a:pPr eaLnBrk="1" hangingPunct="1">
              <a:lnSpc>
                <a:spcPct val="90000"/>
              </a:lnSpc>
            </a:pPr>
            <a:r>
              <a:rPr lang="en-US" dirty="0" smtClean="0"/>
              <a:t>Strategies: ‘deep pressure’</a:t>
            </a:r>
          </a:p>
          <a:p>
            <a:pPr eaLnBrk="1" hangingPunct="1">
              <a:lnSpc>
                <a:spcPct val="90000"/>
              </a:lnSpc>
            </a:pPr>
            <a:r>
              <a:rPr lang="en-US" dirty="0" smtClean="0"/>
              <a:t>Weighted vests and blankets</a:t>
            </a:r>
          </a:p>
          <a:p>
            <a:pPr eaLnBrk="1" hangingPunct="1">
              <a:lnSpc>
                <a:spcPct val="90000"/>
              </a:lnSpc>
            </a:pPr>
            <a:r>
              <a:rPr lang="en-US" dirty="0"/>
              <a:t>S</a:t>
            </a:r>
            <a:r>
              <a:rPr lang="en-US" dirty="0" smtClean="0"/>
              <a:t>ensory </a:t>
            </a:r>
            <a:r>
              <a:rPr lang="en-US" dirty="0"/>
              <a:t>I</a:t>
            </a:r>
            <a:r>
              <a:rPr lang="en-US" dirty="0" smtClean="0"/>
              <a:t>ntegration </a:t>
            </a:r>
            <a:r>
              <a:rPr lang="en-US" dirty="0"/>
              <a:t>T</a:t>
            </a:r>
            <a:r>
              <a:rPr lang="en-US" dirty="0" smtClean="0"/>
              <a:t>herapy</a:t>
            </a:r>
            <a:endParaRPr lang="en-GB" dirty="0" smtClean="0"/>
          </a:p>
        </p:txBody>
      </p:sp>
    </p:spTree>
    <p:extLst>
      <p:ext uri="{BB962C8B-B14F-4D97-AF65-F5344CB8AC3E}">
        <p14:creationId xmlns:p14="http://schemas.microsoft.com/office/powerpoint/2010/main" val="3915814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77938"/>
            <a:ext cx="3754438" cy="1143000"/>
          </a:xfrm>
        </p:spPr>
        <p:txBody>
          <a:bodyPr>
            <a:normAutofit fontScale="90000"/>
          </a:bodyPr>
          <a:lstStyle/>
          <a:p>
            <a:pPr eaLnBrk="1" hangingPunct="1"/>
            <a:r>
              <a:rPr lang="en-US" dirty="0" smtClean="0"/>
              <a:t>Sensitivity to Food</a:t>
            </a:r>
            <a:endParaRPr lang="en-GB" dirty="0" smtClean="0"/>
          </a:p>
        </p:txBody>
      </p:sp>
      <p:sp>
        <p:nvSpPr>
          <p:cNvPr id="34819" name="Rectangle 3"/>
          <p:cNvSpPr>
            <a:spLocks noGrp="1" noChangeArrowheads="1"/>
          </p:cNvSpPr>
          <p:nvPr>
            <p:ph type="body" idx="1"/>
          </p:nvPr>
        </p:nvSpPr>
        <p:spPr>
          <a:xfrm>
            <a:off x="457200" y="3511550"/>
            <a:ext cx="8229600" cy="4525963"/>
          </a:xfrm>
        </p:spPr>
        <p:txBody>
          <a:bodyPr/>
          <a:lstStyle/>
          <a:p>
            <a:pPr eaLnBrk="1" hangingPunct="1"/>
            <a:r>
              <a:rPr lang="en-US" dirty="0" smtClean="0"/>
              <a:t>The smell, taste, aroma, texture, temperature, liquidity, noise, </a:t>
            </a:r>
            <a:r>
              <a:rPr lang="en-US" dirty="0" err="1" smtClean="0"/>
              <a:t>colour</a:t>
            </a:r>
            <a:endParaRPr lang="en-US" dirty="0" smtClean="0"/>
          </a:p>
        </p:txBody>
      </p:sp>
      <p:pic>
        <p:nvPicPr>
          <p:cNvPr id="34820" name="Picture 4" descr="Sensory sensitiv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538" y="188913"/>
            <a:ext cx="4716462"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689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t>Sean Barron</a:t>
            </a:r>
            <a:endParaRPr lang="en-GB" b="1" smtClean="0"/>
          </a:p>
        </p:txBody>
      </p:sp>
      <p:sp>
        <p:nvSpPr>
          <p:cNvPr id="35843" name="Rectangle 3"/>
          <p:cNvSpPr>
            <a:spLocks noGrp="1" noChangeArrowheads="1"/>
          </p:cNvSpPr>
          <p:nvPr>
            <p:ph type="body" idx="1"/>
          </p:nvPr>
        </p:nvSpPr>
        <p:spPr/>
        <p:txBody>
          <a:bodyPr/>
          <a:lstStyle/>
          <a:p>
            <a:pPr eaLnBrk="1" hangingPunct="1"/>
            <a:r>
              <a:rPr lang="en-US" smtClean="0"/>
              <a:t>“I was supersensitive to the texture of food and I had to touch everything with  my fingers to see how it felt before I could put it in my mouth. I really hated it when food had things mixed with it. I could never put any of it into my mouth. I knew if I did I would get violently sick.”</a:t>
            </a:r>
            <a:endParaRPr lang="en-GB" smtClean="0"/>
          </a:p>
        </p:txBody>
      </p:sp>
    </p:spTree>
    <p:extLst>
      <p:ext uri="{BB962C8B-B14F-4D97-AF65-F5344CB8AC3E}">
        <p14:creationId xmlns:p14="http://schemas.microsoft.com/office/powerpoint/2010/main" val="3790145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smtClean="0"/>
              <a:t>Strategies for Sensitivity to Taste and Texture</a:t>
            </a:r>
            <a:endParaRPr lang="en-GB" smtClean="0"/>
          </a:p>
        </p:txBody>
      </p:sp>
      <p:sp>
        <p:nvSpPr>
          <p:cNvPr id="36867" name="Rectangle 3"/>
          <p:cNvSpPr>
            <a:spLocks noGrp="1" noChangeArrowheads="1"/>
          </p:cNvSpPr>
          <p:nvPr>
            <p:ph type="body" idx="1"/>
          </p:nvPr>
        </p:nvSpPr>
        <p:spPr/>
        <p:txBody>
          <a:bodyPr/>
          <a:lstStyle/>
          <a:p>
            <a:pPr eaLnBrk="1" hangingPunct="1">
              <a:lnSpc>
                <a:spcPct val="90000"/>
              </a:lnSpc>
            </a:pPr>
            <a:r>
              <a:rPr lang="en-US" sz="2800" dirty="0" smtClean="0"/>
              <a:t>Check diet and advice from a dietician</a:t>
            </a:r>
          </a:p>
          <a:p>
            <a:pPr eaLnBrk="1" hangingPunct="1">
              <a:lnSpc>
                <a:spcPct val="90000"/>
              </a:lnSpc>
            </a:pPr>
            <a:r>
              <a:rPr lang="en-US" sz="2800" dirty="0" smtClean="0"/>
              <a:t>What aspect of food is the child sensitive to?</a:t>
            </a:r>
          </a:p>
          <a:p>
            <a:pPr eaLnBrk="1" hangingPunct="1">
              <a:lnSpc>
                <a:spcPct val="90000"/>
              </a:lnSpc>
            </a:pPr>
            <a:r>
              <a:rPr lang="en-US" sz="2800" dirty="0" smtClean="0"/>
              <a:t>Avoid programs of starvation to encourage a wider range of foods</a:t>
            </a:r>
          </a:p>
          <a:p>
            <a:pPr eaLnBrk="1" hangingPunct="1">
              <a:lnSpc>
                <a:spcPct val="90000"/>
              </a:lnSpc>
            </a:pPr>
            <a:r>
              <a:rPr lang="en-US" sz="2800" dirty="0" smtClean="0"/>
              <a:t>Avoid programs of force feeding</a:t>
            </a:r>
          </a:p>
          <a:p>
            <a:pPr eaLnBrk="1" hangingPunct="1">
              <a:lnSpc>
                <a:spcPct val="90000"/>
              </a:lnSpc>
            </a:pPr>
            <a:r>
              <a:rPr lang="en-US" sz="2800" dirty="0" smtClean="0"/>
              <a:t>Accept the unusual diet at mealtimes</a:t>
            </a:r>
          </a:p>
          <a:p>
            <a:pPr eaLnBrk="1" hangingPunct="1">
              <a:lnSpc>
                <a:spcPct val="90000"/>
              </a:lnSpc>
            </a:pPr>
            <a:r>
              <a:rPr lang="en-US" sz="2800" dirty="0" smtClean="0"/>
              <a:t>Being brave to accept smelling, then on the tongue, then swallowing food that may not be quite so aversive </a:t>
            </a:r>
          </a:p>
          <a:p>
            <a:pPr eaLnBrk="1" hangingPunct="1">
              <a:lnSpc>
                <a:spcPct val="90000"/>
              </a:lnSpc>
            </a:pPr>
            <a:r>
              <a:rPr lang="en-US" sz="2800" dirty="0" smtClean="0"/>
              <a:t>Lunchbox always the same </a:t>
            </a:r>
          </a:p>
        </p:txBody>
      </p:sp>
    </p:spTree>
    <p:extLst>
      <p:ext uri="{BB962C8B-B14F-4D97-AF65-F5344CB8AC3E}">
        <p14:creationId xmlns:p14="http://schemas.microsoft.com/office/powerpoint/2010/main" val="238644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endParaRPr lang="en-AU" smtClean="0"/>
          </a:p>
        </p:txBody>
      </p:sp>
      <p:sp>
        <p:nvSpPr>
          <p:cNvPr id="38915" name="Content Placeholder 5"/>
          <p:cNvSpPr>
            <a:spLocks noGrp="1"/>
          </p:cNvSpPr>
          <p:nvPr>
            <p:ph idx="1"/>
          </p:nvPr>
        </p:nvSpPr>
        <p:spPr/>
        <p:txBody>
          <a:bodyPr/>
          <a:lstStyle/>
          <a:p>
            <a:r>
              <a:rPr lang="en-AU" smtClean="0"/>
              <a:t>Pain and temperature</a:t>
            </a:r>
          </a:p>
        </p:txBody>
      </p:sp>
      <p:pic>
        <p:nvPicPr>
          <p:cNvPr id="389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0" y="2003425"/>
            <a:ext cx="3500438"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773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n-US" b="1" smtClean="0"/>
              <a:t>A World Of Terrifying Sensory Experiences</a:t>
            </a:r>
            <a:endParaRPr lang="en-GB" b="1" smtClean="0"/>
          </a:p>
        </p:txBody>
      </p:sp>
      <p:sp>
        <p:nvSpPr>
          <p:cNvPr id="40963" name="Rectangle 3"/>
          <p:cNvSpPr>
            <a:spLocks noGrp="1" noChangeArrowheads="1"/>
          </p:cNvSpPr>
          <p:nvPr>
            <p:ph type="body" idx="1"/>
          </p:nvPr>
        </p:nvSpPr>
        <p:spPr/>
        <p:txBody>
          <a:bodyPr/>
          <a:lstStyle/>
          <a:p>
            <a:pPr eaLnBrk="1" hangingPunct="1"/>
            <a:r>
              <a:rPr lang="en-US" sz="4000" smtClean="0"/>
              <a:t>Hyper-vigilant and ‘shell shocked’</a:t>
            </a:r>
          </a:p>
          <a:p>
            <a:pPr eaLnBrk="1" hangingPunct="1"/>
            <a:r>
              <a:rPr lang="en-US" sz="4000" smtClean="0"/>
              <a:t>Need a coping or escape mechanism</a:t>
            </a:r>
          </a:p>
          <a:p>
            <a:pPr eaLnBrk="1" hangingPunct="1"/>
            <a:r>
              <a:rPr lang="en-US" sz="4000" smtClean="0"/>
              <a:t>Self hypnosis, being mesmerized by a repetitive action or sensation</a:t>
            </a:r>
            <a:endParaRPr lang="en-GB" sz="4000" smtClean="0"/>
          </a:p>
        </p:txBody>
      </p:sp>
    </p:spTree>
    <p:extLst>
      <p:ext uri="{BB962C8B-B14F-4D97-AF65-F5344CB8AC3E}">
        <p14:creationId xmlns:p14="http://schemas.microsoft.com/office/powerpoint/2010/main" val="2639416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smtClean="0"/>
              <a:t>Temple Grandin</a:t>
            </a:r>
            <a:endParaRPr lang="en-GB" b="1" smtClean="0"/>
          </a:p>
        </p:txBody>
      </p:sp>
      <p:sp>
        <p:nvSpPr>
          <p:cNvPr id="41987" name="Rectangle 3"/>
          <p:cNvSpPr>
            <a:spLocks noGrp="1" noChangeArrowheads="1"/>
          </p:cNvSpPr>
          <p:nvPr>
            <p:ph type="body" idx="1"/>
          </p:nvPr>
        </p:nvSpPr>
        <p:spPr>
          <a:xfrm>
            <a:off x="107950" y="1600200"/>
            <a:ext cx="3887788" cy="4525963"/>
          </a:xfrm>
        </p:spPr>
        <p:txBody>
          <a:bodyPr/>
          <a:lstStyle/>
          <a:p>
            <a:pPr eaLnBrk="1" hangingPunct="1">
              <a:lnSpc>
                <a:spcPct val="90000"/>
              </a:lnSpc>
            </a:pPr>
            <a:r>
              <a:rPr lang="en-US" sz="2800" smtClean="0"/>
              <a:t>“Intensely preoccupied with the movement of the spinning coin or lid, I saw nothing or heard nothing. People around me were transparent and no sound intruded on my fixation. It was as if I was deaf.”</a:t>
            </a:r>
            <a:endParaRPr lang="en-GB" sz="2800" smtClean="0"/>
          </a:p>
        </p:txBody>
      </p:sp>
      <p:pic>
        <p:nvPicPr>
          <p:cNvPr id="41988" name="Picture 4" descr="Tony and Tem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0200" y="1412875"/>
            <a:ext cx="46640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350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332656"/>
            <a:ext cx="8229600" cy="6264696"/>
          </a:xfrm>
        </p:spPr>
        <p:txBody>
          <a:bodyPr>
            <a:normAutofit/>
          </a:bodyPr>
          <a:lstStyle/>
          <a:p>
            <a:pPr lvl="0"/>
            <a:r>
              <a:rPr lang="en-AU" sz="2900" dirty="0" smtClean="0">
                <a:solidFill>
                  <a:srgbClr val="0070C0"/>
                </a:solidFill>
              </a:rPr>
              <a:t>Deficits </a:t>
            </a:r>
            <a:r>
              <a:rPr lang="en-AU" sz="2900" dirty="0">
                <a:solidFill>
                  <a:srgbClr val="0070C0"/>
                </a:solidFill>
              </a:rPr>
              <a:t>in non-verbal communicative behaviours used for social interaction</a:t>
            </a:r>
            <a:r>
              <a:rPr lang="en-AU" sz="2900" dirty="0"/>
              <a:t>; ranging from poorly integrated verbal and nonverbal communication, </a:t>
            </a:r>
            <a:r>
              <a:rPr lang="en-AU" sz="2900" dirty="0" smtClean="0"/>
              <a:t>to </a:t>
            </a:r>
            <a:r>
              <a:rPr lang="en-AU" sz="2900" dirty="0"/>
              <a:t>abnormalities in eye contact and body-language, or deficits in understanding and use </a:t>
            </a:r>
            <a:r>
              <a:rPr lang="en-AU" sz="2900" dirty="0" smtClean="0"/>
              <a:t>of gestures, </a:t>
            </a:r>
            <a:r>
              <a:rPr lang="en-AU" sz="2900" dirty="0"/>
              <a:t>to </a:t>
            </a:r>
            <a:r>
              <a:rPr lang="en-AU" sz="2900" dirty="0" smtClean="0"/>
              <a:t>a total </a:t>
            </a:r>
            <a:r>
              <a:rPr lang="en-AU" sz="2900" dirty="0"/>
              <a:t>lack of facial </a:t>
            </a:r>
            <a:r>
              <a:rPr lang="en-AU" sz="2900" dirty="0" smtClean="0"/>
              <a:t>expressions and non-verbal communication.</a:t>
            </a:r>
            <a:endParaRPr lang="en-AU" sz="2900" dirty="0"/>
          </a:p>
          <a:p>
            <a:pPr lvl="0"/>
            <a:r>
              <a:rPr lang="en-AU" sz="2900" dirty="0">
                <a:solidFill>
                  <a:srgbClr val="0070C0"/>
                </a:solidFill>
              </a:rPr>
              <a:t>Deficits in </a:t>
            </a:r>
            <a:r>
              <a:rPr lang="en-AU" sz="2900" dirty="0" smtClean="0">
                <a:solidFill>
                  <a:srgbClr val="0070C0"/>
                </a:solidFill>
              </a:rPr>
              <a:t>developing, understanding and maintaining </a:t>
            </a:r>
            <a:r>
              <a:rPr lang="en-AU" sz="2900" dirty="0">
                <a:solidFill>
                  <a:srgbClr val="0070C0"/>
                </a:solidFill>
              </a:rPr>
              <a:t>relationships</a:t>
            </a:r>
            <a:r>
              <a:rPr lang="en-AU" sz="2900" dirty="0"/>
              <a:t>, </a:t>
            </a:r>
            <a:r>
              <a:rPr lang="en-AU" sz="2900" dirty="0" smtClean="0"/>
              <a:t>ranging for example, from difficulties adjusting behaviour to suit various contexts: to difficulties sharing imaginative play or in making friends; to absence of interest in peers.</a:t>
            </a:r>
          </a:p>
          <a:p>
            <a:pPr lvl="0"/>
            <a:r>
              <a:rPr lang="en-AU" sz="2900" i="1" dirty="0" smtClean="0"/>
              <a:t>Specify current severity</a:t>
            </a:r>
            <a:endParaRPr lang="en-AU" sz="2900" i="1" dirty="0"/>
          </a:p>
          <a:p>
            <a:endParaRPr lang="en-AU" dirty="0"/>
          </a:p>
        </p:txBody>
      </p:sp>
    </p:spTree>
    <p:extLst>
      <p:ext uri="{BB962C8B-B14F-4D97-AF65-F5344CB8AC3E}">
        <p14:creationId xmlns:p14="http://schemas.microsoft.com/office/powerpoint/2010/main" val="4197868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00013"/>
            <a:ext cx="8229600" cy="1384301"/>
          </a:xfrm>
        </p:spPr>
        <p:txBody>
          <a:bodyPr/>
          <a:lstStyle/>
          <a:p>
            <a:pPr eaLnBrk="1" hangingPunct="1"/>
            <a:r>
              <a:rPr lang="en-US" dirty="0" smtClean="0"/>
              <a:t>Anxiety</a:t>
            </a:r>
          </a:p>
        </p:txBody>
      </p:sp>
      <p:sp>
        <p:nvSpPr>
          <p:cNvPr id="54275" name="Rectangle 3"/>
          <p:cNvSpPr>
            <a:spLocks noGrp="1" noChangeArrowheads="1"/>
          </p:cNvSpPr>
          <p:nvPr>
            <p:ph type="body" idx="1"/>
          </p:nvPr>
        </p:nvSpPr>
        <p:spPr/>
        <p:txBody>
          <a:bodyPr/>
          <a:lstStyle/>
          <a:p>
            <a:pPr eaLnBrk="1" hangingPunct="1"/>
            <a:endParaRPr lang="en-US" dirty="0" smtClean="0"/>
          </a:p>
        </p:txBody>
      </p:sp>
      <p:pic>
        <p:nvPicPr>
          <p:cNvPr id="4403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7" y="1593784"/>
            <a:ext cx="5544616" cy="428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703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665162"/>
          </a:xfrm>
        </p:spPr>
        <p:txBody>
          <a:bodyPr>
            <a:normAutofit fontScale="90000"/>
          </a:bodyPr>
          <a:lstStyle/>
          <a:p>
            <a:pPr defTabSz="912813" eaLnBrk="1" hangingPunct="1"/>
            <a:r>
              <a:rPr lang="en-US" smtClean="0"/>
              <a:t>Amygdala</a:t>
            </a:r>
            <a:endParaRPr lang="en-AU" smtClean="0"/>
          </a:p>
        </p:txBody>
      </p:sp>
      <p:pic>
        <p:nvPicPr>
          <p:cNvPr id="7171" name="Picture 4" descr="Amygdala2"/>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457200" y="1778000"/>
            <a:ext cx="4038600" cy="4170363"/>
          </a:xfrm>
        </p:spPr>
      </p:pic>
      <p:sp>
        <p:nvSpPr>
          <p:cNvPr id="7172" name="Rectangle 3"/>
          <p:cNvSpPr>
            <a:spLocks noGrp="1" noChangeArrowheads="1"/>
          </p:cNvSpPr>
          <p:nvPr>
            <p:ph type="body" sz="half" idx="2"/>
          </p:nvPr>
        </p:nvSpPr>
        <p:spPr>
          <a:xfrm>
            <a:off x="4652963" y="1600200"/>
            <a:ext cx="4033837" cy="4525963"/>
          </a:xfrm>
        </p:spPr>
        <p:txBody>
          <a:bodyPr/>
          <a:lstStyle/>
          <a:p>
            <a:pPr eaLnBrk="1" hangingPunct="1"/>
            <a:endParaRPr lang="en-US" sz="2800" smtClean="0"/>
          </a:p>
        </p:txBody>
      </p:sp>
      <p:pic>
        <p:nvPicPr>
          <p:cNvPr id="7173" name="Picture 4" descr="http://t0.gstatic.com/images?q=tbn:ANd9GcQABGV8CEJVk-as8jW7A3MaTd5EV56FCpeCIASRg9UOtn6fqcH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3438" y="1844675"/>
            <a:ext cx="4249737"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7276188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Society’s Perspective</a:t>
            </a:r>
          </a:p>
        </p:txBody>
      </p:sp>
      <p:sp>
        <p:nvSpPr>
          <p:cNvPr id="18435" name="Rectangle 3"/>
          <p:cNvSpPr>
            <a:spLocks noGrp="1" noChangeArrowheads="1"/>
          </p:cNvSpPr>
          <p:nvPr>
            <p:ph type="body" idx="1"/>
          </p:nvPr>
        </p:nvSpPr>
        <p:spPr/>
        <p:txBody>
          <a:bodyPr/>
          <a:lstStyle/>
          <a:p>
            <a:r>
              <a:rPr lang="en-US" altLang="en-US" dirty="0"/>
              <a:t>Originality in Science and </a:t>
            </a:r>
            <a:r>
              <a:rPr lang="en-US" altLang="en-US" dirty="0" smtClean="0"/>
              <a:t>Art</a:t>
            </a:r>
            <a:endParaRPr lang="en-US" alt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022260"/>
            <a:ext cx="2928403" cy="232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708920"/>
            <a:ext cx="2088232" cy="295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419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hangingPunct="1"/>
            <a:r>
              <a:rPr lang="en-US" altLang="en-US" sz="4800" smtClean="0"/>
              <a:t>Talents and Interests </a:t>
            </a:r>
            <a:br>
              <a:rPr lang="en-US" altLang="en-US" sz="4800" smtClean="0"/>
            </a:br>
            <a:r>
              <a:rPr lang="en-US" altLang="en-US" sz="4000" smtClean="0"/>
              <a:t>A Tree Growing in a Forest Clearing</a:t>
            </a:r>
            <a:endParaRPr lang="en-GB" altLang="en-US" sz="4000" smtClean="0"/>
          </a:p>
        </p:txBody>
      </p:sp>
      <p:pic>
        <p:nvPicPr>
          <p:cNvPr id="79875" name="Picture 4" descr="DSC01773"/>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1714500" y="2143125"/>
            <a:ext cx="5429250" cy="4071938"/>
          </a:xfrm>
        </p:spPr>
      </p:pic>
      <p:sp>
        <p:nvSpPr>
          <p:cNvPr id="79876" name="Rectangle 3"/>
          <p:cNvSpPr>
            <a:spLocks noGrp="1" noChangeArrowheads="1"/>
          </p:cNvSpPr>
          <p:nvPr>
            <p:ph type="body" sz="half" idx="2"/>
          </p:nvPr>
        </p:nvSpPr>
        <p:spPr>
          <a:xfrm>
            <a:off x="4652963" y="1600200"/>
            <a:ext cx="4033837" cy="4525963"/>
          </a:xfrm>
        </p:spPr>
        <p:txBody>
          <a:bodyPr/>
          <a:lstStyle/>
          <a:p>
            <a:pPr eaLnBrk="1" hangingPunct="1"/>
            <a:endParaRPr lang="en-US" altLang="en-US" sz="2800" smtClean="0"/>
          </a:p>
        </p:txBody>
      </p:sp>
    </p:spTree>
    <p:extLst>
      <p:ext uri="{BB962C8B-B14F-4D97-AF65-F5344CB8AC3E}">
        <p14:creationId xmlns:p14="http://schemas.microsoft.com/office/powerpoint/2010/main" val="13628504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CASTLE"/>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4111625" y="292100"/>
            <a:ext cx="920750" cy="1384300"/>
          </a:xfrm>
          <a:noFill/>
        </p:spPr>
      </p:pic>
      <p:sp>
        <p:nvSpPr>
          <p:cNvPr id="80899" name="Rectangle 2"/>
          <p:cNvSpPr>
            <a:spLocks noGrp="1" noChangeArrowheads="1"/>
          </p:cNvSpPr>
          <p:nvPr>
            <p:ph idx="1"/>
          </p:nvPr>
        </p:nvSpPr>
        <p:spPr/>
        <p:txBody>
          <a:bodyPr/>
          <a:lstStyle/>
          <a:p>
            <a:pPr eaLnBrk="1" hangingPunct="1"/>
            <a:r>
              <a:rPr lang="en-US" altLang="en-US" dirty="0" smtClean="0"/>
              <a:t>Engineering ability</a:t>
            </a:r>
          </a:p>
          <a:p>
            <a:pPr eaLnBrk="1" hangingPunct="1"/>
            <a:r>
              <a:rPr lang="en-US" altLang="en-US" dirty="0" smtClean="0"/>
              <a:t>Mathematics and science</a:t>
            </a:r>
          </a:p>
          <a:p>
            <a:pPr eaLnBrk="1" hangingPunct="1"/>
            <a:r>
              <a:rPr lang="en-US" altLang="en-US" dirty="0" smtClean="0"/>
              <a:t>Music and fine art</a:t>
            </a:r>
          </a:p>
          <a:p>
            <a:pPr eaLnBrk="1" hangingPunct="1"/>
            <a:r>
              <a:rPr lang="en-US" altLang="en-US" dirty="0" smtClean="0"/>
              <a:t>Imagination</a:t>
            </a:r>
          </a:p>
          <a:p>
            <a:pPr eaLnBrk="1" hangingPunct="1"/>
            <a:r>
              <a:rPr lang="en-US" altLang="en-US" dirty="0" smtClean="0"/>
              <a:t>Animals</a:t>
            </a:r>
          </a:p>
        </p:txBody>
      </p:sp>
      <p:pic>
        <p:nvPicPr>
          <p:cNvPr id="80900" name="Picture 3" descr="pe0333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425450"/>
            <a:ext cx="20447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j01372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6197" y="4272998"/>
            <a:ext cx="1681162"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j029539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125" y="2781300"/>
            <a:ext cx="243522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descr="j023345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4423567"/>
            <a:ext cx="22447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3038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066800" y="914400"/>
            <a:ext cx="7391400" cy="990600"/>
          </a:xfrm>
        </p:spPr>
        <p:txBody>
          <a:bodyPr rtlCol="0">
            <a:normAutofit fontScale="90000"/>
          </a:bodyPr>
          <a:lstStyle/>
          <a:p>
            <a:pPr eaLnBrk="1" fontAlgn="auto" hangingPunct="1">
              <a:spcAft>
                <a:spcPts val="0"/>
              </a:spcAft>
              <a:defRPr/>
            </a:pPr>
            <a:r>
              <a:rPr lang="en-US" sz="4000"/>
              <a:t>“If the world was left to you socialites, we would still be in caves talking to each other” Temple Grandin</a:t>
            </a:r>
            <a:endParaRPr lang="en-AU" sz="4000"/>
          </a:p>
        </p:txBody>
      </p:sp>
      <p:pic>
        <p:nvPicPr>
          <p:cNvPr id="81923" name="Picture 4" descr="Temple1"/>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2857500" y="2424113"/>
            <a:ext cx="3929063" cy="3994150"/>
          </a:xfrm>
        </p:spPr>
      </p:pic>
      <p:sp>
        <p:nvSpPr>
          <p:cNvPr id="81924" name="Rectangle 3"/>
          <p:cNvSpPr>
            <a:spLocks noGrp="1" noChangeArrowheads="1"/>
          </p:cNvSpPr>
          <p:nvPr>
            <p:ph type="body" sz="half" idx="2"/>
          </p:nvPr>
        </p:nvSpPr>
        <p:spPr>
          <a:xfrm>
            <a:off x="5105400" y="1981200"/>
            <a:ext cx="3810000" cy="4114800"/>
          </a:xfrm>
        </p:spPr>
        <p:txBody>
          <a:bodyPr/>
          <a:lstStyle/>
          <a:p>
            <a:pPr eaLnBrk="1" hangingPunct="1"/>
            <a:endParaRPr lang="en-AU" altLang="en-US" sz="2800" smtClean="0"/>
          </a:p>
        </p:txBody>
      </p:sp>
    </p:spTree>
    <p:custDataLst>
      <p:tags r:id="rId1"/>
    </p:custDataLst>
    <p:extLst>
      <p:ext uri="{BB962C8B-B14F-4D97-AF65-F5344CB8AC3E}">
        <p14:creationId xmlns:p14="http://schemas.microsoft.com/office/powerpoint/2010/main" val="15984779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Criterion B:</a:t>
            </a:r>
            <a:r>
              <a:rPr lang="en-AU" dirty="0"/>
              <a:t/>
            </a:r>
            <a:br>
              <a:rPr lang="en-AU" dirty="0"/>
            </a:br>
            <a:endParaRPr lang="en-AU" dirty="0"/>
          </a:p>
        </p:txBody>
      </p:sp>
      <p:sp>
        <p:nvSpPr>
          <p:cNvPr id="3" name="Content Placeholder 2"/>
          <p:cNvSpPr>
            <a:spLocks noGrp="1"/>
          </p:cNvSpPr>
          <p:nvPr>
            <p:ph idx="1"/>
          </p:nvPr>
        </p:nvSpPr>
        <p:spPr/>
        <p:txBody>
          <a:bodyPr>
            <a:normAutofit/>
          </a:bodyPr>
          <a:lstStyle/>
          <a:p>
            <a:r>
              <a:rPr lang="en-AU" b="1" dirty="0" smtClean="0"/>
              <a:t>Restricted</a:t>
            </a:r>
            <a:r>
              <a:rPr lang="en-AU" b="1" dirty="0"/>
              <a:t>, repetitive patterns of behaviour, interests, or activities as manifested by at least two of the following:</a:t>
            </a:r>
          </a:p>
          <a:p>
            <a:pPr lvl="0"/>
            <a:r>
              <a:rPr lang="en-AU" dirty="0">
                <a:solidFill>
                  <a:srgbClr val="0070C0"/>
                </a:solidFill>
              </a:rPr>
              <a:t>Stereotyped or repetitive </a:t>
            </a:r>
            <a:r>
              <a:rPr lang="en-AU" dirty="0" smtClean="0">
                <a:solidFill>
                  <a:srgbClr val="0070C0"/>
                </a:solidFill>
              </a:rPr>
              <a:t>motor </a:t>
            </a:r>
            <a:r>
              <a:rPr lang="en-AU" dirty="0">
                <a:solidFill>
                  <a:srgbClr val="0070C0"/>
                </a:solidFill>
              </a:rPr>
              <a:t>movements, </a:t>
            </a:r>
            <a:r>
              <a:rPr lang="en-AU" dirty="0" smtClean="0">
                <a:solidFill>
                  <a:srgbClr val="0070C0"/>
                </a:solidFill>
              </a:rPr>
              <a:t>use </a:t>
            </a:r>
            <a:r>
              <a:rPr lang="en-AU" dirty="0">
                <a:solidFill>
                  <a:srgbClr val="0070C0"/>
                </a:solidFill>
              </a:rPr>
              <a:t>of </a:t>
            </a:r>
            <a:r>
              <a:rPr lang="en-AU" dirty="0" smtClean="0">
                <a:solidFill>
                  <a:srgbClr val="0070C0"/>
                </a:solidFill>
              </a:rPr>
              <a:t>objects or speech; </a:t>
            </a:r>
            <a:r>
              <a:rPr lang="en-AU" dirty="0"/>
              <a:t>(such as simple motor stereotypes, </a:t>
            </a:r>
            <a:r>
              <a:rPr lang="en-AU" dirty="0" smtClean="0"/>
              <a:t>lining up toys or flipping objects, echolalia</a:t>
            </a:r>
            <a:r>
              <a:rPr lang="en-AU" dirty="0"/>
              <a:t>, </a:t>
            </a:r>
            <a:r>
              <a:rPr lang="en-AU" dirty="0" smtClean="0"/>
              <a:t>or </a:t>
            </a:r>
            <a:r>
              <a:rPr lang="en-AU" dirty="0"/>
              <a:t>idiosyncratic phrases</a:t>
            </a:r>
            <a:r>
              <a:rPr lang="en-AU" dirty="0" smtClean="0"/>
              <a:t>).</a:t>
            </a:r>
            <a:endParaRPr lang="en-AU" dirty="0"/>
          </a:p>
        </p:txBody>
      </p:sp>
    </p:spTree>
    <p:extLst>
      <p:ext uri="{BB962C8B-B14F-4D97-AF65-F5344CB8AC3E}">
        <p14:creationId xmlns:p14="http://schemas.microsoft.com/office/powerpoint/2010/main" val="3661858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Criterion B:</a:t>
            </a:r>
            <a:r>
              <a:rPr lang="en-AU" dirty="0"/>
              <a:t/>
            </a:r>
            <a:br>
              <a:rPr lang="en-AU" dirty="0"/>
            </a:br>
            <a:endParaRPr lang="en-AU" dirty="0"/>
          </a:p>
        </p:txBody>
      </p:sp>
      <p:sp>
        <p:nvSpPr>
          <p:cNvPr id="3" name="Content Placeholder 2"/>
          <p:cNvSpPr>
            <a:spLocks noGrp="1"/>
          </p:cNvSpPr>
          <p:nvPr>
            <p:ph idx="1"/>
          </p:nvPr>
        </p:nvSpPr>
        <p:spPr>
          <a:xfrm>
            <a:off x="457200" y="1196752"/>
            <a:ext cx="8229600" cy="5328592"/>
          </a:xfrm>
        </p:spPr>
        <p:txBody>
          <a:bodyPr>
            <a:noAutofit/>
          </a:bodyPr>
          <a:lstStyle/>
          <a:p>
            <a:pPr lvl="0"/>
            <a:r>
              <a:rPr lang="en-AU" dirty="0" smtClean="0">
                <a:solidFill>
                  <a:srgbClr val="0070C0"/>
                </a:solidFill>
              </a:rPr>
              <a:t>Insistence on sameness, inflexible adherence </a:t>
            </a:r>
            <a:r>
              <a:rPr lang="en-AU" dirty="0">
                <a:solidFill>
                  <a:srgbClr val="0070C0"/>
                </a:solidFill>
              </a:rPr>
              <a:t>to </a:t>
            </a:r>
            <a:r>
              <a:rPr lang="en-AU" dirty="0" smtClean="0">
                <a:solidFill>
                  <a:srgbClr val="0070C0"/>
                </a:solidFill>
              </a:rPr>
              <a:t>routines or  </a:t>
            </a:r>
            <a:r>
              <a:rPr lang="en-AU" dirty="0">
                <a:solidFill>
                  <a:srgbClr val="0070C0"/>
                </a:solidFill>
              </a:rPr>
              <a:t>ritualized patterns of verbal or nonverbal behaviour, or excessive resistance to change</a:t>
            </a:r>
            <a:r>
              <a:rPr lang="en-AU" dirty="0"/>
              <a:t>; </a:t>
            </a:r>
            <a:r>
              <a:rPr lang="en-AU" dirty="0" smtClean="0"/>
              <a:t>(e.g</a:t>
            </a:r>
            <a:r>
              <a:rPr lang="en-AU" dirty="0"/>
              <a:t>., extreme distress at small </a:t>
            </a:r>
            <a:r>
              <a:rPr lang="en-AU" dirty="0" smtClean="0"/>
              <a:t>changes, difficulties with transitions, rigid thinking patterns,  greeting rituals, need to take the same route, or eat the same food every day).</a:t>
            </a:r>
          </a:p>
        </p:txBody>
      </p:sp>
    </p:spTree>
    <p:extLst>
      <p:ext uri="{BB962C8B-B14F-4D97-AF65-F5344CB8AC3E}">
        <p14:creationId xmlns:p14="http://schemas.microsoft.com/office/powerpoint/2010/main" val="3104572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Criterion B:</a:t>
            </a:r>
            <a:r>
              <a:rPr lang="en-AU" dirty="0"/>
              <a:t/>
            </a:r>
            <a:br>
              <a:rPr lang="en-AU" dirty="0"/>
            </a:br>
            <a:endParaRPr lang="en-AU" dirty="0"/>
          </a:p>
        </p:txBody>
      </p:sp>
      <p:sp>
        <p:nvSpPr>
          <p:cNvPr id="3" name="Content Placeholder 2"/>
          <p:cNvSpPr>
            <a:spLocks noGrp="1"/>
          </p:cNvSpPr>
          <p:nvPr>
            <p:ph idx="1"/>
          </p:nvPr>
        </p:nvSpPr>
        <p:spPr>
          <a:xfrm>
            <a:off x="467544" y="1052736"/>
            <a:ext cx="8229600" cy="5328592"/>
          </a:xfrm>
        </p:spPr>
        <p:txBody>
          <a:bodyPr>
            <a:noAutofit/>
          </a:bodyPr>
          <a:lstStyle/>
          <a:p>
            <a:pPr lvl="0"/>
            <a:r>
              <a:rPr lang="en-AU" sz="2800" dirty="0" smtClean="0">
                <a:solidFill>
                  <a:srgbClr val="0070C0"/>
                </a:solidFill>
              </a:rPr>
              <a:t>Highly </a:t>
            </a:r>
            <a:r>
              <a:rPr lang="en-AU" sz="2800" dirty="0">
                <a:solidFill>
                  <a:srgbClr val="0070C0"/>
                </a:solidFill>
              </a:rPr>
              <a:t>restricted, fixated interests that are abnormal in intensity or focus; </a:t>
            </a:r>
            <a:r>
              <a:rPr lang="en-AU" sz="2800" dirty="0" smtClean="0"/>
              <a:t>(e.g., strong </a:t>
            </a:r>
            <a:r>
              <a:rPr lang="en-AU" sz="2800" dirty="0"/>
              <a:t>attachment to or preoccupation with unusual objects, excessively circumscribed or perseverative interests). </a:t>
            </a:r>
          </a:p>
          <a:p>
            <a:r>
              <a:rPr lang="en-AU" sz="2800" dirty="0">
                <a:solidFill>
                  <a:srgbClr val="C00000"/>
                </a:solidFill>
              </a:rPr>
              <a:t>Hyper- or hypo-reactivity to sensory input or unusual interest in sensory aspects of environment</a:t>
            </a:r>
            <a:r>
              <a:rPr lang="en-AU" sz="2800" dirty="0"/>
              <a:t>; </a:t>
            </a:r>
            <a:r>
              <a:rPr lang="en-AU" sz="2800" dirty="0" smtClean="0"/>
              <a:t>(e.g., as apparent indifference </a:t>
            </a:r>
            <a:r>
              <a:rPr lang="en-AU" sz="2800" dirty="0"/>
              <a:t>to </a:t>
            </a:r>
            <a:r>
              <a:rPr lang="en-AU" sz="2800" dirty="0" smtClean="0"/>
              <a:t>pain/temperature, </a:t>
            </a:r>
            <a:r>
              <a:rPr lang="en-AU" sz="2800" dirty="0"/>
              <a:t>adverse response to specific sounds or textures, excessive smelling or touching of objects, </a:t>
            </a:r>
            <a:r>
              <a:rPr lang="en-AU" sz="2800" dirty="0" smtClean="0"/>
              <a:t>visual fascination </a:t>
            </a:r>
            <a:r>
              <a:rPr lang="en-AU" sz="2800" dirty="0"/>
              <a:t>with lights </a:t>
            </a:r>
            <a:r>
              <a:rPr lang="en-AU" sz="2800" dirty="0" smtClean="0"/>
              <a:t>or movement). </a:t>
            </a:r>
          </a:p>
          <a:p>
            <a:r>
              <a:rPr lang="en-AU" sz="2800" i="1" dirty="0" smtClean="0"/>
              <a:t>Specify current severity</a:t>
            </a:r>
            <a:endParaRPr lang="en-AU" sz="2800" i="1" dirty="0"/>
          </a:p>
        </p:txBody>
      </p:sp>
    </p:spTree>
    <p:extLst>
      <p:ext uri="{BB962C8B-B14F-4D97-AF65-F5344CB8AC3E}">
        <p14:creationId xmlns:p14="http://schemas.microsoft.com/office/powerpoint/2010/main" val="2121293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r>
              <a:rPr lang="en-AU" sz="4000" dirty="0" smtClean="0"/>
              <a:t>Hyper- or hypo-reactivity to sensory input or unusual interest in sensory aspects of environment</a:t>
            </a:r>
            <a:endParaRPr lang="en-AU" sz="4000" dirty="0"/>
          </a:p>
        </p:txBody>
      </p:sp>
      <p:sp>
        <p:nvSpPr>
          <p:cNvPr id="3" name="Content Placeholder 2"/>
          <p:cNvSpPr>
            <a:spLocks noGrp="1"/>
          </p:cNvSpPr>
          <p:nvPr>
            <p:ph idx="1"/>
          </p:nvPr>
        </p:nvSpPr>
        <p:spPr>
          <a:xfrm>
            <a:off x="457200" y="2132856"/>
            <a:ext cx="8229600" cy="3993307"/>
          </a:xfrm>
        </p:spPr>
        <p:txBody>
          <a:bodyPr>
            <a:normAutofit/>
          </a:bodyPr>
          <a:lstStyle/>
          <a:p>
            <a:r>
              <a:rPr lang="en-AU" dirty="0" smtClean="0"/>
              <a:t>Central characteristic of ASD</a:t>
            </a:r>
          </a:p>
          <a:p>
            <a:r>
              <a:rPr lang="en-AU" dirty="0" smtClean="0"/>
              <a:t>Assessment tools and therapy strategies</a:t>
            </a:r>
          </a:p>
          <a:p>
            <a:r>
              <a:rPr lang="en-AU" dirty="0" smtClean="0"/>
              <a:t>Occupational Therapist and psychologist</a:t>
            </a:r>
          </a:p>
        </p:txBody>
      </p:sp>
    </p:spTree>
    <p:extLst>
      <p:ext uri="{BB962C8B-B14F-4D97-AF65-F5344CB8AC3E}">
        <p14:creationId xmlns:p14="http://schemas.microsoft.com/office/powerpoint/2010/main" val="361988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r>
              <a:rPr lang="en-AU" sz="4000" dirty="0" smtClean="0"/>
              <a:t>Hyper- or hypo-reactivity to sensory input or unusual interest in sensory aspects of environment</a:t>
            </a:r>
            <a:endParaRPr lang="en-AU" sz="4000" dirty="0"/>
          </a:p>
        </p:txBody>
      </p:sp>
      <p:sp>
        <p:nvSpPr>
          <p:cNvPr id="3" name="Content Placeholder 2"/>
          <p:cNvSpPr>
            <a:spLocks noGrp="1"/>
          </p:cNvSpPr>
          <p:nvPr>
            <p:ph idx="1"/>
          </p:nvPr>
        </p:nvSpPr>
        <p:spPr>
          <a:xfrm>
            <a:off x="457200" y="2132856"/>
            <a:ext cx="8229600" cy="3993307"/>
          </a:xfrm>
        </p:spPr>
        <p:txBody>
          <a:bodyPr>
            <a:normAutofit/>
          </a:bodyPr>
          <a:lstStyle/>
          <a:p>
            <a:r>
              <a:rPr lang="en-AU" dirty="0" smtClean="0"/>
              <a:t>Lifelong characteristic</a:t>
            </a:r>
          </a:p>
          <a:p>
            <a:r>
              <a:rPr lang="en-AU" dirty="0" smtClean="0"/>
              <a:t>In the adult years may be able to avoid or minimize exposure to specific sensory experiences and learn to tolerate and endure the experience</a:t>
            </a:r>
          </a:p>
          <a:p>
            <a:r>
              <a:rPr lang="en-AU" dirty="0" smtClean="0"/>
              <a:t>Repeated exposure does not automatically lead to reduced sensitivity (Penny)</a:t>
            </a:r>
            <a:endParaRPr lang="en-AU" dirty="0"/>
          </a:p>
        </p:txBody>
      </p:sp>
    </p:spTree>
    <p:extLst>
      <p:ext uri="{BB962C8B-B14F-4D97-AF65-F5344CB8AC3E}">
        <p14:creationId xmlns:p14="http://schemas.microsoft.com/office/powerpoint/2010/main" val="3619887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Crdoors.p3d 2"/>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TRANSITION" val="Clamp.p3d 3"/>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TRANSITION" val="DropIn.p3d 7"/>
  <p:tag name="POWER3D OPTIONS" val="Medium "/>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1426</Words>
  <Application>Microsoft Office PowerPoint</Application>
  <PresentationFormat>On-screen Show (4:3)</PresentationFormat>
  <Paragraphs>146</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Australasian Association of Irlen Consultants</vt:lpstr>
      <vt:lpstr>DSM5 Diagnostic Criteria for Autism </vt:lpstr>
      <vt:lpstr>Criterion A: </vt:lpstr>
      <vt:lpstr>PowerPoint Presentation</vt:lpstr>
      <vt:lpstr>Criterion B: </vt:lpstr>
      <vt:lpstr>Criterion B: </vt:lpstr>
      <vt:lpstr>Criterion B: </vt:lpstr>
      <vt:lpstr>Hyper- or hypo-reactivity to sensory input or unusual interest in sensory aspects of environment</vt:lpstr>
      <vt:lpstr>Hyper- or hypo-reactivity to sensory input or unusual interest in sensory aspects of environment</vt:lpstr>
      <vt:lpstr>Sensory Sensitivity: Hyper and Hypo Sensitivity</vt:lpstr>
      <vt:lpstr>Sensory Sensitivity: Hyper and Hypo Sensitivity</vt:lpstr>
      <vt:lpstr>Sensory Sensitivity Research</vt:lpstr>
      <vt:lpstr>Sensory Sensitivity</vt:lpstr>
      <vt:lpstr>Visual Acuity Ashwin et al</vt:lpstr>
      <vt:lpstr>PowerPoint Presentation</vt:lpstr>
      <vt:lpstr>Sensory Subtypes</vt:lpstr>
      <vt:lpstr>Sensory Subtypes</vt:lpstr>
      <vt:lpstr>Synaesthesia</vt:lpstr>
      <vt:lpstr>Visual Sensitivity</vt:lpstr>
      <vt:lpstr>Reading</vt:lpstr>
      <vt:lpstr>Reading</vt:lpstr>
      <vt:lpstr>Reading</vt:lpstr>
      <vt:lpstr>PowerPoint Presentation</vt:lpstr>
      <vt:lpstr>PowerPoint Presentation</vt:lpstr>
      <vt:lpstr>Sound Sensitivity Johansson</vt:lpstr>
      <vt:lpstr>Sensory Sensitivity.</vt:lpstr>
      <vt:lpstr>Sensory Sensitivity.</vt:lpstr>
      <vt:lpstr>Temple Grandin</vt:lpstr>
      <vt:lpstr>Suggestions to Reduce Auditory Sensitivity</vt:lpstr>
      <vt:lpstr>Tactile Defensiveness</vt:lpstr>
      <vt:lpstr>Temple Grandin</vt:lpstr>
      <vt:lpstr>Stephen Shore</vt:lpstr>
      <vt:lpstr>Tactile Defensiveness</vt:lpstr>
      <vt:lpstr>Sensitivity to Food</vt:lpstr>
      <vt:lpstr>Sean Barron</vt:lpstr>
      <vt:lpstr>Strategies for Sensitivity to Taste and Texture</vt:lpstr>
      <vt:lpstr>PowerPoint Presentation</vt:lpstr>
      <vt:lpstr>A World Of Terrifying Sensory Experiences</vt:lpstr>
      <vt:lpstr>Temple Grandin</vt:lpstr>
      <vt:lpstr>Anxiety</vt:lpstr>
      <vt:lpstr>Amygdala</vt:lpstr>
      <vt:lpstr>Society’s Perspective</vt:lpstr>
      <vt:lpstr>Talents and Interests  A Tree Growing in a Forest Clearing</vt:lpstr>
      <vt:lpstr>PowerPoint Presentation</vt:lpstr>
      <vt:lpstr>“If the world was left to you socialites, we would still be in caves talking to each other” Temple Grandin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Australasian Association of Irlen Consultants</dc:title>
  <dc:creator>Tony Attwood</dc:creator>
  <cp:lastModifiedBy>user</cp:lastModifiedBy>
  <cp:revision>9</cp:revision>
  <dcterms:created xsi:type="dcterms:W3CDTF">2015-03-25T02:08:43Z</dcterms:created>
  <dcterms:modified xsi:type="dcterms:W3CDTF">2015-06-16T10:37:29Z</dcterms:modified>
</cp:coreProperties>
</file>