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2" r:id="rId11"/>
    <p:sldId id="303" r:id="rId12"/>
    <p:sldId id="304" r:id="rId13"/>
    <p:sldId id="301" r:id="rId14"/>
    <p:sldId id="259" r:id="rId15"/>
    <p:sldId id="260" r:id="rId16"/>
    <p:sldId id="306" r:id="rId17"/>
    <p:sldId id="286" r:id="rId18"/>
    <p:sldId id="30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Miles SS Improvement Yr</a:t>
            </a:r>
            <a:r>
              <a:rPr lang="en-AU" baseline="0"/>
              <a:t> 3 2012-14 vs Nation</a:t>
            </a:r>
            <a:endParaRPr lang="en-AU"/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'Improvement Data'!$E$2</c:f>
              <c:strCache>
                <c:ptCount val="1"/>
                <c:pt idx="0">
                  <c:v>2012 MILES MSS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'Improvement Data'!$D$3:$D$7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Data'!$E$3:$E$7</c:f>
              <c:numCache>
                <c:formatCode>[$-10C09]#,##0;\-#,##0</c:formatCode>
                <c:ptCount val="5"/>
                <c:pt idx="0">
                  <c:v>370</c:v>
                </c:pt>
                <c:pt idx="1">
                  <c:v>366</c:v>
                </c:pt>
                <c:pt idx="2">
                  <c:v>374</c:v>
                </c:pt>
                <c:pt idx="3">
                  <c:v>370</c:v>
                </c:pt>
                <c:pt idx="4">
                  <c:v>369</c:v>
                </c:pt>
              </c:numCache>
            </c:numRef>
          </c:val>
        </c:ser>
        <c:ser>
          <c:idx val="1"/>
          <c:order val="1"/>
          <c:tx>
            <c:strRef>
              <c:f>'Improvement Data'!$F$2</c:f>
              <c:strCache>
                <c:ptCount val="1"/>
                <c:pt idx="0">
                  <c:v>2014 MILES MSS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'Improvement Data'!$D$3:$D$7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Data'!$F$3:$F$7</c:f>
              <c:numCache>
                <c:formatCode>[$-10C09]#,##0;\-#,##0</c:formatCode>
                <c:ptCount val="5"/>
                <c:pt idx="0">
                  <c:v>502.81</c:v>
                </c:pt>
                <c:pt idx="1">
                  <c:v>461.86666666667003</c:v>
                </c:pt>
                <c:pt idx="2">
                  <c:v>513.20000000000005</c:v>
                </c:pt>
                <c:pt idx="3">
                  <c:v>501.72857142856998</c:v>
                </c:pt>
                <c:pt idx="4">
                  <c:v>486.70952380952002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772608"/>
        <c:axId val="48774144"/>
      </c:barChart>
      <c:lineChart>
        <c:grouping val="standard"/>
        <c:varyColors val="0"/>
        <c:ser>
          <c:idx val="2"/>
          <c:order val="2"/>
          <c:tx>
            <c:strRef>
              <c:f>'Improvement Data'!$G$2</c:f>
              <c:strCache>
                <c:ptCount val="1"/>
                <c:pt idx="0">
                  <c:v>2012 NAPLAN National MSS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Data'!$D$3:$D$7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Data'!$G$3:$G$7</c:f>
              <c:numCache>
                <c:formatCode>[$-10C09]#,##0</c:formatCode>
                <c:ptCount val="5"/>
                <c:pt idx="0">
                  <c:v>420</c:v>
                </c:pt>
                <c:pt idx="1">
                  <c:v>416</c:v>
                </c:pt>
                <c:pt idx="2">
                  <c:v>414</c:v>
                </c:pt>
                <c:pt idx="3">
                  <c:v>424</c:v>
                </c:pt>
                <c:pt idx="4">
                  <c:v>396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'Improvement Data'!$I$2</c:f>
              <c:strCache>
                <c:ptCount val="1"/>
                <c:pt idx="0">
                  <c:v>2014 NAPLAN National MSS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Data'!$D$3:$D$7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Data'!$I$3:$I$7</c:f>
              <c:numCache>
                <c:formatCode>General</c:formatCode>
                <c:ptCount val="5"/>
                <c:pt idx="0">
                  <c:v>500</c:v>
                </c:pt>
                <c:pt idx="1">
                  <c:v>468</c:v>
                </c:pt>
                <c:pt idx="2">
                  <c:v>498</c:v>
                </c:pt>
                <c:pt idx="3">
                  <c:v>504</c:v>
                </c:pt>
                <c:pt idx="4">
                  <c:v>487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784128"/>
        <c:axId val="48785664"/>
      </c:lineChart>
      <c:catAx>
        <c:axId val="48772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74144"/>
        <c:crosses val="autoZero"/>
        <c:auto val="1"/>
        <c:lblAlgn val="ctr"/>
        <c:lblOffset val="100"/>
        <c:noMultiLvlLbl val="0"/>
      </c:catAx>
      <c:valAx>
        <c:axId val="48774144"/>
        <c:scaling>
          <c:orientation val="minMax"/>
          <c:min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C09]#,##0;\-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72608"/>
        <c:crosses val="autoZero"/>
        <c:crossBetween val="between"/>
      </c:valAx>
      <c:catAx>
        <c:axId val="48784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8785664"/>
        <c:crosses val="autoZero"/>
        <c:auto val="1"/>
        <c:lblAlgn val="ctr"/>
        <c:lblOffset val="100"/>
        <c:noMultiLvlLbl val="0"/>
      </c:catAx>
      <c:valAx>
        <c:axId val="48785664"/>
        <c:scaling>
          <c:orientation val="minMax"/>
        </c:scaling>
        <c:delete val="0"/>
        <c:axPos val="r"/>
        <c:numFmt formatCode="[$-10C09]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84128"/>
        <c:crosses val="max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76200" cap="flat" cmpd="sng" algn="ctr">
      <a:solidFill>
        <a:srgbClr val="00B0F0"/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Miles SS Improvement Yr 5 2012-14</a:t>
            </a:r>
            <a:r>
              <a:rPr lang="en-AU" baseline="0"/>
              <a:t> </a:t>
            </a:r>
            <a:r>
              <a:rPr lang="en-AU"/>
              <a:t>vs Nation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'Improvement Data'!$E$2</c:f>
              <c:strCache>
                <c:ptCount val="1"/>
                <c:pt idx="0">
                  <c:v>2012 MILES MSS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'Improvement Data'!$D$8:$D$12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Data'!$E$8:$E$12</c:f>
              <c:numCache>
                <c:formatCode>[$-10C09]#,##0;\-#,##0</c:formatCode>
                <c:ptCount val="5"/>
                <c:pt idx="0">
                  <c:v>462</c:v>
                </c:pt>
                <c:pt idx="1">
                  <c:v>472</c:v>
                </c:pt>
                <c:pt idx="2">
                  <c:v>441</c:v>
                </c:pt>
                <c:pt idx="3">
                  <c:v>423</c:v>
                </c:pt>
                <c:pt idx="4">
                  <c:v>465</c:v>
                </c:pt>
              </c:numCache>
            </c:numRef>
          </c:val>
        </c:ser>
        <c:ser>
          <c:idx val="1"/>
          <c:order val="2"/>
          <c:tx>
            <c:strRef>
              <c:f>'Improvement Data'!$F$2</c:f>
              <c:strCache>
                <c:ptCount val="1"/>
                <c:pt idx="0">
                  <c:v>2014 MILES MSS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'Improvement Data'!$D$8:$D$12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Data'!$F$8:$F$12</c:f>
              <c:numCache>
                <c:formatCode>[$-10C09]#,##0;\-#,##0</c:formatCode>
                <c:ptCount val="5"/>
                <c:pt idx="0">
                  <c:v>508.46923076923002</c:v>
                </c:pt>
                <c:pt idx="1">
                  <c:v>490.80769230768999</c:v>
                </c:pt>
                <c:pt idx="2">
                  <c:v>526.90769230769001</c:v>
                </c:pt>
                <c:pt idx="3">
                  <c:v>519.5</c:v>
                </c:pt>
                <c:pt idx="4">
                  <c:v>512.88461538462002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842624"/>
        <c:axId val="48844160"/>
      </c:barChart>
      <c:lineChart>
        <c:grouping val="standard"/>
        <c:varyColors val="0"/>
        <c:ser>
          <c:idx val="2"/>
          <c:order val="1"/>
          <c:tx>
            <c:strRef>
              <c:f>'Improvement Data'!$G$2</c:f>
              <c:strCache>
                <c:ptCount val="1"/>
                <c:pt idx="0">
                  <c:v>2012 NAPLAN National MSS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Data'!$D$8:$D$12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Data'!$G$8:$G$12</c:f>
              <c:numCache>
                <c:formatCode>[$-10C09]#,##0</c:formatCode>
                <c:ptCount val="5"/>
                <c:pt idx="0">
                  <c:v>494</c:v>
                </c:pt>
                <c:pt idx="1">
                  <c:v>477</c:v>
                </c:pt>
                <c:pt idx="2">
                  <c:v>495</c:v>
                </c:pt>
                <c:pt idx="3">
                  <c:v>491</c:v>
                </c:pt>
                <c:pt idx="4">
                  <c:v>489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'Improvement Data'!$I$2</c:f>
              <c:strCache>
                <c:ptCount val="1"/>
                <c:pt idx="0">
                  <c:v>2014 NAPLAN National MSS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Data'!$D$8:$D$12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Data'!$I$8:$I$12</c:f>
              <c:numCache>
                <c:formatCode>General</c:formatCode>
                <c:ptCount val="5"/>
                <c:pt idx="0">
                  <c:v>546</c:v>
                </c:pt>
                <c:pt idx="1">
                  <c:v>512</c:v>
                </c:pt>
                <c:pt idx="2">
                  <c:v>545</c:v>
                </c:pt>
                <c:pt idx="3">
                  <c:v>544</c:v>
                </c:pt>
                <c:pt idx="4">
                  <c:v>546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842624"/>
        <c:axId val="48844160"/>
      </c:lineChart>
      <c:catAx>
        <c:axId val="4884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44160"/>
        <c:crosses val="autoZero"/>
        <c:auto val="1"/>
        <c:lblAlgn val="ctr"/>
        <c:lblOffset val="100"/>
        <c:noMultiLvlLbl val="0"/>
      </c:catAx>
      <c:valAx>
        <c:axId val="48844160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C09]#,##0;\-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4262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5090978085570624E-2"/>
          <c:y val="0.82291557305336838"/>
          <c:w val="0.91463719444707958"/>
          <c:h val="0.1493066491688539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76200" cap="flat" cmpd="sng" algn="ctr">
      <a:solidFill>
        <a:srgbClr val="00B0F0"/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/>
              <a:t>Miles SS Improvement Yr 7 2012-14</a:t>
            </a:r>
            <a:r>
              <a:rPr lang="en-AU" baseline="0"/>
              <a:t> </a:t>
            </a:r>
            <a:r>
              <a:rPr lang="en-AU"/>
              <a:t>vs Nation</a:t>
            </a:r>
          </a:p>
        </c:rich>
      </c:tx>
      <c:layout>
        <c:manualLayout>
          <c:xMode val="edge"/>
          <c:yMode val="edge"/>
          <c:x val="0.28835730870179688"/>
          <c:y val="2.7972027972027972E-2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'Improvement Data'!$E$2</c:f>
              <c:strCache>
                <c:ptCount val="1"/>
                <c:pt idx="0">
                  <c:v>2012 MILES MSS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cat>
            <c:strRef>
              <c:f>'Improvement Data'!$D$13:$D$17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Data'!$E$13:$E$17</c:f>
              <c:numCache>
                <c:formatCode>[$-10C09]#,##0;\-#,##0</c:formatCode>
                <c:ptCount val="5"/>
                <c:pt idx="0">
                  <c:v>466</c:v>
                </c:pt>
                <c:pt idx="1">
                  <c:v>475</c:v>
                </c:pt>
                <c:pt idx="2">
                  <c:v>507</c:v>
                </c:pt>
                <c:pt idx="3">
                  <c:v>520</c:v>
                </c:pt>
                <c:pt idx="4">
                  <c:v>513</c:v>
                </c:pt>
              </c:numCache>
            </c:numRef>
          </c:val>
        </c:ser>
        <c:ser>
          <c:idx val="1"/>
          <c:order val="1"/>
          <c:tx>
            <c:strRef>
              <c:f>'Improvement Data'!$F$2</c:f>
              <c:strCache>
                <c:ptCount val="1"/>
                <c:pt idx="0">
                  <c:v>2014 MILES MSS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'Improvement Data'!$D$13:$D$17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Data'!$F$13:$F$17</c:f>
              <c:numCache>
                <c:formatCode>[$-10C09]#,##0;\-#,##0</c:formatCode>
                <c:ptCount val="5"/>
                <c:pt idx="0">
                  <c:v>530</c:v>
                </c:pt>
                <c:pt idx="1">
                  <c:v>503</c:v>
                </c:pt>
                <c:pt idx="2">
                  <c:v>527</c:v>
                </c:pt>
                <c:pt idx="3">
                  <c:v>534</c:v>
                </c:pt>
                <c:pt idx="4">
                  <c:v>554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421312"/>
        <c:axId val="49423104"/>
      </c:barChart>
      <c:lineChart>
        <c:grouping val="standard"/>
        <c:varyColors val="0"/>
        <c:ser>
          <c:idx val="2"/>
          <c:order val="2"/>
          <c:tx>
            <c:strRef>
              <c:f>'Improvement Data'!$G$2</c:f>
              <c:strCache>
                <c:ptCount val="1"/>
                <c:pt idx="0">
                  <c:v>2012 NAPLAN National MSS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Data'!$D$13:$D$17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Data'!$G$13:$G$17</c:f>
              <c:numCache>
                <c:formatCode>[$-10C09]#,##0</c:formatCode>
                <c:ptCount val="5"/>
                <c:pt idx="0">
                  <c:v>542</c:v>
                </c:pt>
                <c:pt idx="1">
                  <c:v>518</c:v>
                </c:pt>
                <c:pt idx="2">
                  <c:v>543</c:v>
                </c:pt>
                <c:pt idx="3">
                  <c:v>546</c:v>
                </c:pt>
                <c:pt idx="4">
                  <c:v>538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'Improvement Data'!$I$2</c:f>
              <c:strCache>
                <c:ptCount val="1"/>
                <c:pt idx="0">
                  <c:v>2014 NAPLAN National MSS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'Improvement Data'!$D$13:$D$17</c:f>
              <c:strCache>
                <c:ptCount val="5"/>
                <c:pt idx="0">
                  <c:v>Reading</c:v>
                </c:pt>
                <c:pt idx="1">
                  <c:v>Writing</c:v>
                </c:pt>
                <c:pt idx="2">
                  <c:v>Spelling</c:v>
                </c:pt>
                <c:pt idx="3">
                  <c:v>Grammar and Punctuation</c:v>
                </c:pt>
                <c:pt idx="4">
                  <c:v>Numeracy</c:v>
                </c:pt>
              </c:strCache>
            </c:strRef>
          </c:cat>
          <c:val>
            <c:numRef>
              <c:f>'Improvement Data'!$I$13:$I$17</c:f>
              <c:numCache>
                <c:formatCode>General</c:formatCode>
                <c:ptCount val="5"/>
                <c:pt idx="0">
                  <c:v>546</c:v>
                </c:pt>
                <c:pt idx="1">
                  <c:v>512</c:v>
                </c:pt>
                <c:pt idx="2">
                  <c:v>545</c:v>
                </c:pt>
                <c:pt idx="3">
                  <c:v>543</c:v>
                </c:pt>
                <c:pt idx="4">
                  <c:v>546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421312"/>
        <c:axId val="49423104"/>
      </c:lineChart>
      <c:catAx>
        <c:axId val="4942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23104"/>
        <c:crosses val="autoZero"/>
        <c:auto val="1"/>
        <c:lblAlgn val="ctr"/>
        <c:lblOffset val="100"/>
        <c:noMultiLvlLbl val="0"/>
      </c:catAx>
      <c:valAx>
        <c:axId val="4942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C09]#,##0;\-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2131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76200" cap="flat" cmpd="sng" algn="ctr">
      <a:solidFill>
        <a:srgbClr val="00B0F0"/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AU"/>
              <a:t>Percentage Students Meeting DDSW Reg Benchmarks-PM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'YR1 PM'!$B$43:$B$47</c:f>
              <c:strCache>
                <c:ptCount val="5"/>
                <c:pt idx="0">
                  <c:v>Well Below</c:v>
                </c:pt>
                <c:pt idx="1">
                  <c:v>Just Below</c:v>
                </c:pt>
                <c:pt idx="2">
                  <c:v>BENCHMARK</c:v>
                </c:pt>
                <c:pt idx="3">
                  <c:v>Just Above</c:v>
                </c:pt>
                <c:pt idx="4">
                  <c:v>Signif. Higher</c:v>
                </c:pt>
              </c:strCache>
            </c:strRef>
          </c:cat>
          <c:val>
            <c:numRef>
              <c:f>'YR1 PM'!$D$43:$D$47</c:f>
              <c:numCache>
                <c:formatCode>0%</c:formatCode>
                <c:ptCount val="5"/>
                <c:pt idx="0">
                  <c:v>0.19444444444444445</c:v>
                </c:pt>
                <c:pt idx="1">
                  <c:v>5.5555555555555552E-2</c:v>
                </c:pt>
                <c:pt idx="2">
                  <c:v>0.1388888888888889</c:v>
                </c:pt>
                <c:pt idx="3">
                  <c:v>0.27777777777777779</c:v>
                </c:pt>
                <c:pt idx="4">
                  <c:v>0.33333333333333331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AU"/>
              <a:t>Percentage Students Meeting DDSW Reg Benchmarks-PM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'YR2 PM'!$B$43:$B$47</c:f>
              <c:strCache>
                <c:ptCount val="5"/>
                <c:pt idx="0">
                  <c:v>Well Below</c:v>
                </c:pt>
                <c:pt idx="1">
                  <c:v>Just Below</c:v>
                </c:pt>
                <c:pt idx="2">
                  <c:v>BENCHMARK</c:v>
                </c:pt>
                <c:pt idx="3">
                  <c:v>Just Above</c:v>
                </c:pt>
                <c:pt idx="4">
                  <c:v>Signif. Higher</c:v>
                </c:pt>
              </c:strCache>
            </c:strRef>
          </c:cat>
          <c:val>
            <c:numRef>
              <c:f>'YR2 PM'!$D$43:$D$47</c:f>
              <c:numCache>
                <c:formatCode>0%</c:formatCode>
                <c:ptCount val="5"/>
                <c:pt idx="0">
                  <c:v>0.16666666666666666</c:v>
                </c:pt>
                <c:pt idx="1">
                  <c:v>0.20833333333333334</c:v>
                </c:pt>
                <c:pt idx="2">
                  <c:v>0</c:v>
                </c:pt>
                <c:pt idx="3">
                  <c:v>0.20833333333333334</c:v>
                </c:pt>
                <c:pt idx="4">
                  <c:v>0.41666666666666669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AU"/>
              <a:t>Numbers Students Meeting DDSW Reg Benchmark-PM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'YR3 PM'!$B$43:$B$47</c:f>
              <c:strCache>
                <c:ptCount val="5"/>
                <c:pt idx="0">
                  <c:v>Well Below</c:v>
                </c:pt>
                <c:pt idx="1">
                  <c:v>Just Below</c:v>
                </c:pt>
                <c:pt idx="2">
                  <c:v>BENCHMARK</c:v>
                </c:pt>
                <c:pt idx="3">
                  <c:v>Just Above</c:v>
                </c:pt>
                <c:pt idx="4">
                  <c:v>Signif. Higher</c:v>
                </c:pt>
              </c:strCache>
            </c:strRef>
          </c:cat>
          <c:val>
            <c:numRef>
              <c:f>'YR3 PM'!$D$43:$D$47</c:f>
              <c:numCache>
                <c:formatCode>0%</c:formatCode>
                <c:ptCount val="5"/>
                <c:pt idx="0">
                  <c:v>9.0909090909090912E-2</c:v>
                </c:pt>
                <c:pt idx="1">
                  <c:v>9.0909090909090912E-2</c:v>
                </c:pt>
                <c:pt idx="2">
                  <c:v>0</c:v>
                </c:pt>
                <c:pt idx="3">
                  <c:v>0.27272727272727271</c:v>
                </c:pt>
                <c:pt idx="4">
                  <c:v>0.54545454545454541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AU"/>
              <a:t>Number Students Meeting DDSW Reg Benchmarks-PM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'YR4 PM '!$B$44:$B$48</c:f>
              <c:strCache>
                <c:ptCount val="5"/>
                <c:pt idx="0">
                  <c:v>Well Below</c:v>
                </c:pt>
                <c:pt idx="1">
                  <c:v>Just Below</c:v>
                </c:pt>
                <c:pt idx="2">
                  <c:v>BENCHMARK</c:v>
                </c:pt>
                <c:pt idx="3">
                  <c:v>Just Above</c:v>
                </c:pt>
                <c:pt idx="4">
                  <c:v>Signif. Higher</c:v>
                </c:pt>
              </c:strCache>
            </c:strRef>
          </c:cat>
          <c:val>
            <c:numRef>
              <c:f>'YR4 PM '!$D$44:$D$48</c:f>
              <c:numCache>
                <c:formatCode>0%</c:formatCode>
                <c:ptCount val="5"/>
                <c:pt idx="0">
                  <c:v>3.125E-2</c:v>
                </c:pt>
                <c:pt idx="1">
                  <c:v>6.25E-2</c:v>
                </c:pt>
                <c:pt idx="2">
                  <c:v>3.125E-2</c:v>
                </c:pt>
                <c:pt idx="3">
                  <c:v>0.875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AU"/>
              <a:t>Number Students Meeting Reg Benchmarks-PM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'YR5 PM  '!$B$44:$B$46</c:f>
              <c:strCache>
                <c:ptCount val="3"/>
                <c:pt idx="0">
                  <c:v>Well Below</c:v>
                </c:pt>
                <c:pt idx="1">
                  <c:v>Just Below</c:v>
                </c:pt>
                <c:pt idx="2">
                  <c:v>BENCHMARK</c:v>
                </c:pt>
              </c:strCache>
            </c:strRef>
          </c:cat>
          <c:val>
            <c:numRef>
              <c:f>'YR5 PM  '!$D$44:$D$46</c:f>
              <c:numCache>
                <c:formatCode>0%</c:formatCode>
                <c:ptCount val="3"/>
                <c:pt idx="0">
                  <c:v>4.1666666666666664E-2</c:v>
                </c:pt>
                <c:pt idx="1">
                  <c:v>4.1666666666666664E-2</c:v>
                </c:pt>
                <c:pt idx="2">
                  <c:v>0.91666666666666663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Sheet1!$B$2:$B$21</c:f>
              <c:numCache>
                <c:formatCode>General</c:formatCode>
                <c:ptCount val="20"/>
                <c:pt idx="0">
                  <c:v>5</c:v>
                </c:pt>
                <c:pt idx="1">
                  <c:v>12</c:v>
                </c:pt>
                <c:pt idx="2">
                  <c:v>9</c:v>
                </c:pt>
                <c:pt idx="3">
                  <c:v>8</c:v>
                </c:pt>
                <c:pt idx="4">
                  <c:v>13</c:v>
                </c:pt>
                <c:pt idx="5">
                  <c:v>8</c:v>
                </c:pt>
                <c:pt idx="6">
                  <c:v>8</c:v>
                </c:pt>
                <c:pt idx="7">
                  <c:v>5</c:v>
                </c:pt>
                <c:pt idx="8">
                  <c:v>5</c:v>
                </c:pt>
                <c:pt idx="9">
                  <c:v>22</c:v>
                </c:pt>
                <c:pt idx="10">
                  <c:v>9</c:v>
                </c:pt>
                <c:pt idx="11">
                  <c:v>9</c:v>
                </c:pt>
                <c:pt idx="12">
                  <c:v>13</c:v>
                </c:pt>
                <c:pt idx="13">
                  <c:v>4</c:v>
                </c:pt>
                <c:pt idx="14">
                  <c:v>9</c:v>
                </c:pt>
                <c:pt idx="15">
                  <c:v>9</c:v>
                </c:pt>
                <c:pt idx="16">
                  <c:v>17</c:v>
                </c:pt>
                <c:pt idx="17">
                  <c:v>9</c:v>
                </c:pt>
                <c:pt idx="18">
                  <c:v>8</c:v>
                </c:pt>
                <c:pt idx="19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240704"/>
        <c:axId val="48750976"/>
      </c:barChart>
      <c:catAx>
        <c:axId val="1772407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48750976"/>
        <c:crosses val="autoZero"/>
        <c:auto val="1"/>
        <c:lblAlgn val="ctr"/>
        <c:lblOffset val="100"/>
        <c:noMultiLvlLbl val="0"/>
      </c:catAx>
      <c:valAx>
        <c:axId val="48750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Reading Age gain/loss in months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240704"/>
        <c:crosses val="autoZero"/>
        <c:crossBetween val="between"/>
      </c:valAx>
      <c:spPr>
        <a:solidFill>
          <a:schemeClr val="bg2">
            <a:lumMod val="90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359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49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852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041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416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556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697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56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224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31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00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CEA66-430D-48EF-9509-B4A11C853595}" type="datetimeFigureOut">
              <a:rPr lang="en-AU" smtClean="0"/>
              <a:t>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87169-6ADB-44EB-BB32-DCC0CB902C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480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2532" y="332656"/>
            <a:ext cx="7772400" cy="3312368"/>
          </a:xfrm>
        </p:spPr>
        <p:txBody>
          <a:bodyPr/>
          <a:lstStyle/>
          <a:p>
            <a:r>
              <a:rPr lang="en-AU" dirty="0" smtClean="0"/>
              <a:t>Whole School Approach </a:t>
            </a:r>
            <a:br>
              <a:rPr lang="en-AU" dirty="0" smtClean="0"/>
            </a:br>
            <a:r>
              <a:rPr lang="en-AU" dirty="0" smtClean="0"/>
              <a:t>to </a:t>
            </a:r>
            <a:br>
              <a:rPr lang="en-AU" dirty="0" smtClean="0"/>
            </a:br>
            <a:r>
              <a:rPr lang="en-AU" dirty="0" smtClean="0"/>
              <a:t>Irlen Syndrome</a:t>
            </a: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645" y="3501008"/>
            <a:ext cx="216217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594928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Presented by Jo-Ann Slater and Adam Myers of Miles State Primary School - QLD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294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2 – 63%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6363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953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3 – 82%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9010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81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4 – 91%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6862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36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5 - 92%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2564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18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Salford Reading Test –Gain/Loss</a:t>
            </a:r>
            <a:endParaRPr lang="en-AU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784951"/>
              </p:ext>
            </p:extLst>
          </p:nvPr>
        </p:nvGraphicFramePr>
        <p:xfrm>
          <a:off x="1115616" y="1268760"/>
          <a:ext cx="7056784" cy="5013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604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jslat31\My Documents\My Pictures\2014-05-19 cross\salfor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49219"/>
            <a:ext cx="5352808" cy="5881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Pre- and Post Testing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5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778098"/>
          </a:xfrm>
        </p:spPr>
        <p:txBody>
          <a:bodyPr>
            <a:normAutofit fontScale="90000"/>
          </a:bodyPr>
          <a:lstStyle/>
          <a:p>
            <a:r>
              <a:rPr lang="en-AU" sz="3200" dirty="0" smtClean="0"/>
              <a:t>Peter </a:t>
            </a:r>
            <a:r>
              <a:rPr lang="en-AU" sz="3200" dirty="0" err="1" smtClean="0"/>
              <a:t>Freney’s</a:t>
            </a:r>
            <a:r>
              <a:rPr lang="en-AU" sz="3200" dirty="0" smtClean="0"/>
              <a:t> Professional Development Overview- 13-14th August 2013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25658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AU" sz="3400" dirty="0" smtClean="0"/>
              <a:t> Dyslexia is a condition which affects 10-20% of the Australian population. Definition of the condition.</a:t>
            </a:r>
          </a:p>
          <a:p>
            <a:pPr lvl="0"/>
            <a:r>
              <a:rPr lang="en-AU" sz="3400" dirty="0" smtClean="0"/>
              <a:t>An </a:t>
            </a:r>
            <a:r>
              <a:rPr lang="en-AU" sz="3400" dirty="0"/>
              <a:t>overlapping condition exists called </a:t>
            </a:r>
            <a:r>
              <a:rPr lang="en-AU" sz="3400" dirty="0" err="1"/>
              <a:t>Meares</a:t>
            </a:r>
            <a:r>
              <a:rPr lang="en-AU" sz="3400" dirty="0"/>
              <a:t>-Irlen Syndrome, which is a visual processing disorder, sometimes referred to as visual dyslexia.</a:t>
            </a:r>
          </a:p>
          <a:p>
            <a:pPr lvl="0"/>
            <a:r>
              <a:rPr lang="en-AU" sz="3400" dirty="0"/>
              <a:t>Each of these has its own distinctive set of characteristics.</a:t>
            </a:r>
          </a:p>
          <a:p>
            <a:pPr lvl="0"/>
            <a:r>
              <a:rPr lang="en-AU" sz="3400" dirty="0"/>
              <a:t>Each needs to be treated differently. Brief outline of strategies that teachers can use that support learners who are dyslexic or have Irlen Syndrome (or both).</a:t>
            </a:r>
          </a:p>
          <a:p>
            <a:pPr lvl="0"/>
            <a:r>
              <a:rPr lang="en-AU" sz="3400" dirty="0"/>
              <a:t>These children can learn but they learn differently.</a:t>
            </a:r>
          </a:p>
          <a:p>
            <a:pPr lvl="0"/>
            <a:r>
              <a:rPr lang="en-AU" sz="3400" dirty="0"/>
              <a:t>Lack of recognition of these conditions will continue to manifest high literacy and numeracy problems and disaffected youth</a:t>
            </a:r>
            <a:r>
              <a:rPr lang="en-AU" sz="3400" dirty="0" smtClean="0"/>
              <a:t>.</a:t>
            </a:r>
          </a:p>
          <a:p>
            <a:pPr lvl="0"/>
            <a:endParaRPr lang="en-AU" sz="3400" dirty="0"/>
          </a:p>
          <a:p>
            <a:pPr lvl="0"/>
            <a:r>
              <a:rPr lang="en-AU" sz="3400" dirty="0" smtClean="0"/>
              <a:t>Parent Information Evening</a:t>
            </a:r>
          </a:p>
          <a:p>
            <a:pPr lvl="0"/>
            <a:endParaRPr lang="en-AU" sz="3400" dirty="0"/>
          </a:p>
          <a:p>
            <a:pPr lvl="0"/>
            <a:r>
              <a:rPr lang="en-AU" sz="3400" smtClean="0"/>
              <a:t>PASS training</a:t>
            </a:r>
            <a:endParaRPr lang="en-AU" sz="3400" dirty="0" smtClean="0"/>
          </a:p>
        </p:txBody>
      </p:sp>
    </p:spTree>
    <p:extLst>
      <p:ext uri="{BB962C8B-B14F-4D97-AF65-F5344CB8AC3E}">
        <p14:creationId xmlns:p14="http://schemas.microsoft.com/office/powerpoint/2010/main" val="169924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Parent Information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87899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0"/>
            <a:ext cx="8712968" cy="6858000"/>
          </a:xfrm>
        </p:spPr>
        <p:txBody>
          <a:bodyPr numCol="2">
            <a:normAutofit fontScale="32500" lnSpcReduction="20000"/>
          </a:bodyPr>
          <a:lstStyle/>
          <a:p>
            <a:pPr marL="0" indent="0">
              <a:buNone/>
            </a:pPr>
            <a:r>
              <a:rPr lang="en-AU" dirty="0"/>
              <a:t>Kylie Bourne</a:t>
            </a:r>
          </a:p>
          <a:p>
            <a:pPr marL="0" indent="0">
              <a:buNone/>
            </a:pPr>
            <a:r>
              <a:rPr lang="en-AU" dirty="0"/>
              <a:t>"</a:t>
            </a:r>
            <a:r>
              <a:rPr lang="en-AU" dirty="0" err="1"/>
              <a:t>Sunnyview</a:t>
            </a:r>
            <a:r>
              <a:rPr lang="en-AU" dirty="0"/>
              <a:t>"</a:t>
            </a:r>
          </a:p>
          <a:p>
            <a:pPr marL="0" indent="0">
              <a:buNone/>
            </a:pPr>
            <a:r>
              <a:rPr lang="en-AU" dirty="0"/>
              <a:t>Miles Q </a:t>
            </a:r>
            <a:r>
              <a:rPr lang="en-AU" dirty="0" smtClean="0"/>
              <a:t>44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Ph-0467 17L225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Hon </a:t>
            </a:r>
            <a:r>
              <a:rPr lang="en-AU" dirty="0"/>
              <a:t>Christopher </a:t>
            </a:r>
            <a:r>
              <a:rPr lang="en-AU" dirty="0" err="1"/>
              <a:t>Pyne</a:t>
            </a:r>
            <a:r>
              <a:rPr lang="en-AU" dirty="0"/>
              <a:t> MP</a:t>
            </a:r>
          </a:p>
          <a:p>
            <a:pPr marL="0" indent="0">
              <a:buNone/>
            </a:pPr>
            <a:r>
              <a:rPr lang="en-AU" dirty="0"/>
              <a:t>PO Box 6022</a:t>
            </a:r>
          </a:p>
          <a:p>
            <a:pPr marL="0" indent="0">
              <a:buNone/>
            </a:pPr>
            <a:r>
              <a:rPr lang="en-AU" dirty="0"/>
              <a:t>House of Representatives</a:t>
            </a:r>
          </a:p>
          <a:p>
            <a:pPr marL="0" indent="0">
              <a:buNone/>
            </a:pPr>
            <a:r>
              <a:rPr lang="en-AU" dirty="0"/>
              <a:t>Parliament House</a:t>
            </a:r>
          </a:p>
          <a:p>
            <a:pPr marL="0" indent="0">
              <a:buNone/>
            </a:pPr>
            <a:r>
              <a:rPr lang="en-AU" dirty="0"/>
              <a:t>Canberra ACT 2600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12th </a:t>
            </a:r>
            <a:r>
              <a:rPr lang="en-AU" dirty="0"/>
              <a:t>August 2014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Dear </a:t>
            </a:r>
            <a:r>
              <a:rPr lang="en-AU" dirty="0"/>
              <a:t>Minister </a:t>
            </a:r>
            <a:r>
              <a:rPr lang="en-AU" dirty="0" err="1"/>
              <a:t>Pyne</a:t>
            </a:r>
            <a:r>
              <a:rPr lang="en-AU" dirty="0"/>
              <a:t>,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It </a:t>
            </a:r>
            <a:r>
              <a:rPr lang="en-AU" dirty="0"/>
              <a:t>is with pleasure that I present this letter of support not only as a teacher but also as a mother </a:t>
            </a:r>
            <a:r>
              <a:rPr lang="en-AU" dirty="0" smtClean="0"/>
              <a:t>with children </a:t>
            </a:r>
            <a:r>
              <a:rPr lang="en-AU" dirty="0"/>
              <a:t>that have recently been diagnosed with </a:t>
            </a:r>
            <a:r>
              <a:rPr lang="en-AU" dirty="0" err="1"/>
              <a:t>lrlen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I look back on my former teaching years and wish that I had been armed with the knowledge </a:t>
            </a:r>
            <a:r>
              <a:rPr lang="en-AU" dirty="0" smtClean="0"/>
              <a:t>and understanding </a:t>
            </a:r>
            <a:r>
              <a:rPr lang="en-AU" dirty="0"/>
              <a:t>of the various dyslexia spectrums. I know there were many children under </a:t>
            </a:r>
            <a:r>
              <a:rPr lang="en-AU" dirty="0" smtClean="0"/>
              <a:t>my teaching </a:t>
            </a:r>
            <a:r>
              <a:rPr lang="en-AU" dirty="0"/>
              <a:t>that could have benefited from potential interventions and support mechanisms to </a:t>
            </a:r>
            <a:r>
              <a:rPr lang="en-AU" dirty="0" smtClean="0"/>
              <a:t>assist not </a:t>
            </a:r>
            <a:r>
              <a:rPr lang="en-AU" dirty="0"/>
              <a:t>only their learning but </a:t>
            </a:r>
            <a:r>
              <a:rPr lang="en-AU" dirty="0" smtClean="0"/>
              <a:t>also their </a:t>
            </a:r>
            <a:r>
              <a:rPr lang="en-AU" dirty="0"/>
              <a:t>day to day functioning in the world, particularly in terms </a:t>
            </a:r>
            <a:r>
              <a:rPr lang="en-AU" dirty="0" smtClean="0"/>
              <a:t>of </a:t>
            </a:r>
            <a:r>
              <a:rPr lang="en-AU" dirty="0" err="1" smtClean="0"/>
              <a:t>lrlen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From </a:t>
            </a:r>
            <a:r>
              <a:rPr lang="en-AU" dirty="0"/>
              <a:t>teacher to mother, I was becoming </a:t>
            </a:r>
            <a:r>
              <a:rPr lang="en-AU" dirty="0" smtClean="0"/>
              <a:t>increasingly </a:t>
            </a:r>
            <a:r>
              <a:rPr lang="en-AU" dirty="0"/>
              <a:t>concerned particularly in relation to </a:t>
            </a:r>
            <a:r>
              <a:rPr lang="en-AU" dirty="0" smtClean="0"/>
              <a:t>my daughters </a:t>
            </a:r>
            <a:r>
              <a:rPr lang="en-AU" dirty="0"/>
              <a:t>learning. I was at a loss as to what was really going on, as were my teaching </a:t>
            </a:r>
            <a:r>
              <a:rPr lang="en-AU" dirty="0" smtClean="0"/>
              <a:t>colleagues and </a:t>
            </a:r>
            <a:r>
              <a:rPr lang="en-AU" dirty="0"/>
              <a:t>teaching friends. We had investigated a number of avenues to try and better understand </a:t>
            </a:r>
            <a:r>
              <a:rPr lang="en-AU" dirty="0" smtClean="0"/>
              <a:t>what the </a:t>
            </a:r>
            <a:r>
              <a:rPr lang="en-AU" dirty="0"/>
              <a:t>issues were and got as far as knowing that is was a visual perception issue, however no </a:t>
            </a:r>
            <a:r>
              <a:rPr lang="en-AU" dirty="0" smtClean="0"/>
              <a:t>real strategies or support </a:t>
            </a:r>
            <a:r>
              <a:rPr lang="en-AU" dirty="0"/>
              <a:t>tools were provided that assisted her. 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Approximately </a:t>
            </a:r>
            <a:r>
              <a:rPr lang="en-AU" dirty="0"/>
              <a:t>twelve months ago </a:t>
            </a:r>
            <a:r>
              <a:rPr lang="en-AU" dirty="0" smtClean="0"/>
              <a:t>we heard </a:t>
            </a:r>
            <a:r>
              <a:rPr lang="en-AU" dirty="0"/>
              <a:t>about </a:t>
            </a:r>
            <a:r>
              <a:rPr lang="en-AU" dirty="0" err="1"/>
              <a:t>lrlen</a:t>
            </a:r>
            <a:r>
              <a:rPr lang="en-AU" dirty="0"/>
              <a:t> and my children were pass test screened in our local school by a teacher we </a:t>
            </a:r>
            <a:r>
              <a:rPr lang="en-AU" dirty="0" smtClean="0"/>
              <a:t>now have </a:t>
            </a:r>
            <a:r>
              <a:rPr lang="en-AU" dirty="0"/>
              <a:t>on staff that has the skills and training to undertake the screening. Both my son and </a:t>
            </a:r>
            <a:r>
              <a:rPr lang="en-AU" dirty="0" smtClean="0"/>
              <a:t>daughter were </a:t>
            </a:r>
            <a:r>
              <a:rPr lang="en-AU" dirty="0"/>
              <a:t>captured through this process.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 </a:t>
            </a:r>
            <a:r>
              <a:rPr lang="en-AU" dirty="0"/>
              <a:t>quickly followed up to ensure they had the full screening and both now have their </a:t>
            </a:r>
            <a:r>
              <a:rPr lang="en-AU" dirty="0" err="1"/>
              <a:t>lrlen</a:t>
            </a:r>
            <a:r>
              <a:rPr lang="en-AU" dirty="0"/>
              <a:t> glasses </a:t>
            </a:r>
            <a:r>
              <a:rPr lang="en-AU" dirty="0" smtClean="0"/>
              <a:t>and the </a:t>
            </a:r>
            <a:r>
              <a:rPr lang="en-AU" dirty="0"/>
              <a:t>results speak for themselves. I now have children that are not only achieving better results, </a:t>
            </a:r>
            <a:r>
              <a:rPr lang="en-AU" dirty="0" smtClean="0"/>
              <a:t>but both </a:t>
            </a:r>
            <a:r>
              <a:rPr lang="en-AU" dirty="0"/>
              <a:t>are also much more settled and happier at school.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Miles </a:t>
            </a:r>
            <a:r>
              <a:rPr lang="en-AU" dirty="0"/>
              <a:t>State School now pass tests every student in the school as a screening mechanism for </a:t>
            </a:r>
            <a:r>
              <a:rPr lang="en-AU" dirty="0" err="1"/>
              <a:t>lrlen</a:t>
            </a:r>
            <a:r>
              <a:rPr lang="en-AU" dirty="0"/>
              <a:t>. </a:t>
            </a:r>
            <a:r>
              <a:rPr lang="en-AU" dirty="0" smtClean="0"/>
              <a:t>As the </a:t>
            </a:r>
            <a:r>
              <a:rPr lang="en-AU" dirty="0"/>
              <a:t>only regional Independent School in Queensland we strive to achieve maximum outcomes </a:t>
            </a:r>
            <a:r>
              <a:rPr lang="en-AU" dirty="0" smtClean="0"/>
              <a:t>for our </a:t>
            </a:r>
            <a:r>
              <a:rPr lang="en-AU" dirty="0"/>
              <a:t>students learning and life skills, A number of children in our school that have been </a:t>
            </a:r>
            <a:r>
              <a:rPr lang="en-AU" dirty="0" smtClean="0"/>
              <a:t>diagnosed are </a:t>
            </a:r>
            <a:r>
              <a:rPr lang="en-AU" dirty="0"/>
              <a:t>now achieving stronger and more solid results, as well as being more confident young people</a:t>
            </a:r>
          </a:p>
          <a:p>
            <a:pPr marL="0" indent="0">
              <a:buNone/>
            </a:pPr>
            <a:r>
              <a:rPr lang="en-AU" dirty="0"/>
              <a:t>that are encouraged to learn and grow in the world around </a:t>
            </a:r>
            <a:r>
              <a:rPr lang="en-AU" dirty="0" smtClean="0"/>
              <a:t>them.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In </a:t>
            </a:r>
            <a:r>
              <a:rPr lang="en-AU" dirty="0"/>
              <a:t>response to the positive outcomes for my children and our school, I recently submitted </a:t>
            </a:r>
            <a:r>
              <a:rPr lang="en-AU" dirty="0" smtClean="0"/>
              <a:t>an application </a:t>
            </a:r>
            <a:r>
              <a:rPr lang="en-AU" dirty="0"/>
              <a:t>on behalf of Miles State School for funding through Arrow Energy for our region </a:t>
            </a:r>
            <a:r>
              <a:rPr lang="en-AU" dirty="0" smtClean="0"/>
              <a:t>to undertake </a:t>
            </a:r>
            <a:r>
              <a:rPr lang="en-AU" dirty="0" err="1"/>
              <a:t>lrlen</a:t>
            </a:r>
            <a:r>
              <a:rPr lang="en-AU" dirty="0"/>
              <a:t> Training for teachers, and information sessions for parents and community. 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These sessions </a:t>
            </a:r>
            <a:r>
              <a:rPr lang="en-AU" dirty="0"/>
              <a:t>are planned for early September, with many teachers from across the Western Downs </a:t>
            </a:r>
            <a:r>
              <a:rPr lang="en-AU" dirty="0" smtClean="0"/>
              <a:t>and Maranoa </a:t>
            </a:r>
            <a:r>
              <a:rPr lang="en-AU" dirty="0"/>
              <a:t>Regions in western Queensland already registered to attend.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 </a:t>
            </a:r>
            <a:r>
              <a:rPr lang="en-AU" dirty="0"/>
              <a:t>cannot express strongly enough my belief that improvements, knowledge and </a:t>
            </a:r>
            <a:r>
              <a:rPr lang="en-AU" dirty="0" smtClean="0"/>
              <a:t>understanding around </a:t>
            </a:r>
            <a:r>
              <a:rPr lang="en-AU" dirty="0"/>
              <a:t>Dyslexia and </a:t>
            </a:r>
            <a:r>
              <a:rPr lang="en-AU" dirty="0" err="1"/>
              <a:t>lrlen</a:t>
            </a:r>
            <a:r>
              <a:rPr lang="en-AU" dirty="0"/>
              <a:t> within Education are paramount to helping many of our children to </a:t>
            </a:r>
            <a:r>
              <a:rPr lang="en-AU" dirty="0" smtClean="0"/>
              <a:t>grow into </a:t>
            </a:r>
            <a:r>
              <a:rPr lang="en-AU" dirty="0"/>
              <a:t>better functioning, educated, competent and capable individuals that can contribute to </a:t>
            </a:r>
            <a:r>
              <a:rPr lang="en-AU" dirty="0" smtClean="0"/>
              <a:t>society and </a:t>
            </a:r>
            <a:r>
              <a:rPr lang="en-AU" dirty="0"/>
              <a:t>help our country to flourish into the future.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There </a:t>
            </a:r>
            <a:r>
              <a:rPr lang="en-AU" dirty="0"/>
              <a:t>are so many children that are currently slipping through the system, feeling discouraged </a:t>
            </a:r>
            <a:r>
              <a:rPr lang="en-AU" dirty="0" smtClean="0"/>
              <a:t>and disheartened </a:t>
            </a:r>
            <a:r>
              <a:rPr lang="en-AU" dirty="0"/>
              <a:t>about themselves and learning in general. I wonder where we could potentially be </a:t>
            </a:r>
            <a:r>
              <a:rPr lang="en-AU" dirty="0" smtClean="0"/>
              <a:t>as a </a:t>
            </a:r>
            <a:r>
              <a:rPr lang="en-AU" dirty="0"/>
              <a:t>country and in terms of societal balance if we offered our children with an opportunity to </a:t>
            </a:r>
            <a:r>
              <a:rPr lang="en-AU" dirty="0" smtClean="0"/>
              <a:t>be screened </a:t>
            </a:r>
            <a:r>
              <a:rPr lang="en-AU" dirty="0"/>
              <a:t>and supported for Dyslexia spectrums and disorders if they have them.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I </a:t>
            </a:r>
            <a:r>
              <a:rPr lang="en-AU" dirty="0"/>
              <a:t>wish the </a:t>
            </a:r>
            <a:r>
              <a:rPr lang="en-AU" dirty="0" err="1"/>
              <a:t>lrlen</a:t>
            </a:r>
            <a:r>
              <a:rPr lang="en-AU" dirty="0"/>
              <a:t> Team well with their presentation to you at the Conference for Dyslexia and </a:t>
            </a:r>
            <a:r>
              <a:rPr lang="en-AU" dirty="0" smtClean="0"/>
              <a:t>Teacher Training</a:t>
            </a:r>
            <a:r>
              <a:rPr lang="en-AU" dirty="0"/>
              <a:t>. I look forward to perhaps one day when our States and Territories embrace main </a:t>
            </a:r>
            <a:r>
              <a:rPr lang="en-AU" dirty="0" smtClean="0"/>
              <a:t>stream screening </a:t>
            </a:r>
            <a:r>
              <a:rPr lang="en-AU" dirty="0"/>
              <a:t>of Dyslexia and </a:t>
            </a:r>
            <a:r>
              <a:rPr lang="en-AU" dirty="0" err="1"/>
              <a:t>lrlen</a:t>
            </a:r>
            <a:r>
              <a:rPr lang="en-AU" dirty="0"/>
              <a:t> in our educational facilities. The sky would then be the </a:t>
            </a:r>
            <a:r>
              <a:rPr lang="en-AU" dirty="0" smtClean="0"/>
              <a:t>limit!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I would be happy to discuss anything further if required and am contactable on the mobile </a:t>
            </a:r>
            <a:r>
              <a:rPr lang="en-AU" dirty="0" smtClean="0"/>
              <a:t>number above</a:t>
            </a:r>
            <a:r>
              <a:rPr lang="en-AU" dirty="0"/>
              <a:t>.</a:t>
            </a:r>
          </a:p>
          <a:p>
            <a:pPr marL="0" indent="0">
              <a:buNone/>
            </a:pPr>
            <a:r>
              <a:rPr lang="en-AU" dirty="0"/>
              <a:t>Yours sincerely,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Kylie Bourne</a:t>
            </a:r>
          </a:p>
        </p:txBody>
      </p:sp>
    </p:spTree>
    <p:extLst>
      <p:ext uri="{BB962C8B-B14F-4D97-AF65-F5344CB8AC3E}">
        <p14:creationId xmlns:p14="http://schemas.microsoft.com/office/powerpoint/2010/main" val="37022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30091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57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Miles SS NAPLAN 2009-2013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1268760"/>
            <a:ext cx="5832648" cy="5033862"/>
          </a:xfrm>
        </p:spPr>
      </p:pic>
    </p:spTree>
    <p:extLst>
      <p:ext uri="{BB962C8B-B14F-4D97-AF65-F5344CB8AC3E}">
        <p14:creationId xmlns:p14="http://schemas.microsoft.com/office/powerpoint/2010/main" val="10315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" y="1340768"/>
            <a:ext cx="8210550" cy="44644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6725" y="404664"/>
            <a:ext cx="8210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 smtClean="0"/>
              <a:t>Miles SS NAPLAN </a:t>
            </a:r>
            <a:r>
              <a:rPr lang="en-AU" sz="4000" dirty="0" smtClean="0">
                <a:latin typeface="+mj-lt"/>
              </a:rPr>
              <a:t>2012-2014</a:t>
            </a:r>
            <a:endParaRPr lang="en-AU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160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</a:t>
            </a:r>
            <a:r>
              <a:rPr lang="en-AU" dirty="0"/>
              <a:t>3</a:t>
            </a:r>
            <a:r>
              <a:rPr lang="en-AU" dirty="0" smtClean="0"/>
              <a:t> Data</a:t>
            </a: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2234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263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5 Data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8710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12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7 Data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1282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80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Made The Difference?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Whole School Explicit Teaching Programs</a:t>
            </a:r>
          </a:p>
          <a:p>
            <a:r>
              <a:rPr lang="en-AU" dirty="0" smtClean="0"/>
              <a:t>High Impact Intervention Strategies</a:t>
            </a:r>
          </a:p>
          <a:p>
            <a:r>
              <a:rPr lang="en-AU" dirty="0"/>
              <a:t>Whole School Irlen Project</a:t>
            </a:r>
          </a:p>
          <a:p>
            <a:r>
              <a:rPr lang="en-AU" dirty="0" smtClean="0"/>
              <a:t>Investment in Teacher Leadership</a:t>
            </a:r>
          </a:p>
          <a:p>
            <a:pPr lvl="1"/>
            <a:r>
              <a:rPr lang="en-AU" dirty="0" smtClean="0"/>
              <a:t>QELi Programs </a:t>
            </a:r>
          </a:p>
          <a:p>
            <a:pPr lvl="1"/>
            <a:r>
              <a:rPr lang="en-AU" dirty="0" smtClean="0"/>
              <a:t>Arrow Energy Support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908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Year 1 – 75% 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507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391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1971</TotalTime>
  <Words>939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Whole School Approach  to  Irlen Syndrome</vt:lpstr>
      <vt:lpstr>PowerPoint Presentation</vt:lpstr>
      <vt:lpstr>Miles SS NAPLAN 2009-2013</vt:lpstr>
      <vt:lpstr>PowerPoint Presentation</vt:lpstr>
      <vt:lpstr>Year 3 Data</vt:lpstr>
      <vt:lpstr>Year 5 Data</vt:lpstr>
      <vt:lpstr>Year 7 Data</vt:lpstr>
      <vt:lpstr>What Made The Difference?</vt:lpstr>
      <vt:lpstr>Year 1 – 75% </vt:lpstr>
      <vt:lpstr>Year 2 – 63%</vt:lpstr>
      <vt:lpstr>Year 3 – 82%</vt:lpstr>
      <vt:lpstr>Year 4 – 91%</vt:lpstr>
      <vt:lpstr>Year 5 - 92%</vt:lpstr>
      <vt:lpstr>Salford Reading Test –Gain/Loss</vt:lpstr>
      <vt:lpstr>Pre- and Post Testing</vt:lpstr>
      <vt:lpstr>Peter Freney’s Professional Development Overview- 13-14th August 2013</vt:lpstr>
      <vt:lpstr>Parent Information</vt:lpstr>
      <vt:lpstr>PowerPoint Presentation</vt:lpstr>
    </vt:vector>
  </TitlesOfParts>
  <Company>Queensland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Whole School Approach  to  Irlen Syndrome</dc:title>
  <dc:creator>SLATER, Jo-Ann</dc:creator>
  <cp:lastModifiedBy>user</cp:lastModifiedBy>
  <cp:revision>41</cp:revision>
  <dcterms:created xsi:type="dcterms:W3CDTF">2014-10-18T05:48:49Z</dcterms:created>
  <dcterms:modified xsi:type="dcterms:W3CDTF">2015-11-02T10:48:11Z</dcterms:modified>
</cp:coreProperties>
</file>