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90" r:id="rId15"/>
    <p:sldId id="286" r:id="rId16"/>
    <p:sldId id="280" r:id="rId17"/>
    <p:sldId id="287" r:id="rId18"/>
    <p:sldId id="288" r:id="rId19"/>
    <p:sldId id="289" r:id="rId20"/>
    <p:sldId id="274" r:id="rId21"/>
    <p:sldId id="285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80"/>
    <a:srgbClr val="2E293B"/>
    <a:srgbClr val="7600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dirty="0" smtClean="0"/>
              <a:t>Mildura </a:t>
            </a:r>
            <a:r>
              <a:rPr lang="en-AU" dirty="0" err="1" smtClean="0"/>
              <a:t>Irlen</a:t>
            </a:r>
            <a:r>
              <a:rPr lang="en-AU" dirty="0" smtClean="0"/>
              <a:t>, Mildura Optical, Lower Murray Medicare Local  A </a:t>
            </a:r>
            <a:r>
              <a:rPr lang="en-AU" dirty="0" err="1" smtClean="0"/>
              <a:t>Mallee</a:t>
            </a:r>
            <a:r>
              <a:rPr lang="en-AU" smtClean="0"/>
              <a:t> Partnership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EA2D-97BA-40A7-ABE5-2EA9539C154B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2703-ECD1-48E2-948A-184804A20FD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6C7EA-0ED7-4C43-9FAE-F49CC5FF2300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7175-3E1B-4CCC-AA6B-9600930D3B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87175-3E1B-4CCC-AA6B-9600930D3BB8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D1A3D8-6CAD-4537-9237-A6410F62623A}" type="datetimeFigureOut">
              <a:rPr lang="en-AU" smtClean="0"/>
              <a:pPr/>
              <a:t>5/04/2015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A1A3FB-0DF8-4904-BC75-664323925D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5084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4800" dirty="0" smtClean="0">
                <a:latin typeface="Calibri" pitchFamily="34" charset="0"/>
              </a:rPr>
              <a:t>Mildura </a:t>
            </a:r>
            <a:r>
              <a:rPr lang="en-AU" sz="4800" dirty="0" err="1" smtClean="0">
                <a:latin typeface="Calibri" pitchFamily="34" charset="0"/>
              </a:rPr>
              <a:t>Irlen</a:t>
            </a:r>
            <a:endParaRPr lang="en-AU" sz="4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AU" sz="4800" dirty="0" smtClean="0">
                <a:latin typeface="Calibri" pitchFamily="34" charset="0"/>
              </a:rPr>
              <a:t>Mildura Optical </a:t>
            </a:r>
          </a:p>
          <a:p>
            <a:pPr algn="ctr">
              <a:buNone/>
            </a:pPr>
            <a:r>
              <a:rPr lang="en-AU" sz="4800" dirty="0" smtClean="0">
                <a:latin typeface="Calibri" pitchFamily="34" charset="0"/>
              </a:rPr>
              <a:t>Lower Murray Medicare Local</a:t>
            </a:r>
          </a:p>
          <a:p>
            <a:pPr algn="ctr">
              <a:buNone/>
            </a:pPr>
            <a:r>
              <a:rPr lang="en-AU" sz="4800" dirty="0" smtClean="0">
                <a:latin typeface="Calibri" pitchFamily="34" charset="0"/>
              </a:rPr>
              <a:t>A </a:t>
            </a:r>
            <a:r>
              <a:rPr lang="en-AU" sz="4800" dirty="0" err="1" smtClean="0">
                <a:latin typeface="Calibri" pitchFamily="34" charset="0"/>
              </a:rPr>
              <a:t>Mallee</a:t>
            </a:r>
            <a:r>
              <a:rPr lang="en-AU" sz="4800" dirty="0" smtClean="0">
                <a:latin typeface="Calibri" pitchFamily="34" charset="0"/>
              </a:rPr>
              <a:t> Partnership</a:t>
            </a:r>
            <a:endParaRPr lang="en-AU" sz="480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429000"/>
            <a:ext cx="9144000" cy="3429000"/>
            <a:chOff x="0" y="3429000"/>
            <a:chExt cx="9144000" cy="3429000"/>
          </a:xfrm>
        </p:grpSpPr>
        <p:pic>
          <p:nvPicPr>
            <p:cNvPr id="9" name="Picture 8" descr="20140625_10081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9000"/>
              <a:ext cx="2195736" cy="3429000"/>
            </a:xfrm>
            <a:prstGeom prst="rect">
              <a:avLst/>
            </a:prstGeom>
          </p:spPr>
        </p:pic>
        <p:pic>
          <p:nvPicPr>
            <p:cNvPr id="16" name="Picture 15" descr="IMG_436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3429000"/>
              <a:ext cx="2520280" cy="3429000"/>
            </a:xfrm>
            <a:prstGeom prst="rect">
              <a:avLst/>
            </a:prstGeom>
          </p:spPr>
        </p:pic>
        <p:pic>
          <p:nvPicPr>
            <p:cNvPr id="17" name="Picture 16" descr="20141028_180243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44" y="3429000"/>
              <a:ext cx="2520280" cy="3429000"/>
            </a:xfrm>
            <a:prstGeom prst="rect">
              <a:avLst/>
            </a:prstGeom>
          </p:spPr>
        </p:pic>
        <p:pic>
          <p:nvPicPr>
            <p:cNvPr id="18" name="Picture 17" descr="20130918_091923 - Copy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6516216" y="3429000"/>
              <a:ext cx="262778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823_100017 - Copy - Copy (2) - Copy (3).jpg"/>
          <p:cNvPicPr>
            <a:picLocks noChangeAspect="1"/>
          </p:cNvPicPr>
          <p:nvPr/>
        </p:nvPicPr>
        <p:blipFill>
          <a:blip r:embed="rId2" cstate="print"/>
          <a:srcRect l="20075" r="11413"/>
          <a:stretch>
            <a:fillRect/>
          </a:stretch>
        </p:blipFill>
        <p:spPr>
          <a:xfrm>
            <a:off x="1331640" y="476672"/>
            <a:ext cx="6264696" cy="5812110"/>
          </a:xfrm>
          <a:prstGeom prst="rect">
            <a:avLst/>
          </a:prstGeom>
          <a:ln w="1333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311_135723.jpg"/>
          <p:cNvPicPr>
            <a:picLocks noChangeAspect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>
          <a:xfrm>
            <a:off x="5148064" y="404664"/>
            <a:ext cx="3816424" cy="6165304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AU" sz="4000" dirty="0" smtClean="0"/>
              <a:t>Newspaper articles</a:t>
            </a:r>
          </a:p>
          <a:p>
            <a:pPr>
              <a:buFontTx/>
              <a:buChar char="-"/>
            </a:pPr>
            <a:r>
              <a:rPr lang="en-AU" sz="4000" dirty="0" smtClean="0"/>
              <a:t> Articles in school newsletters</a:t>
            </a:r>
          </a:p>
          <a:p>
            <a:pPr>
              <a:buFontTx/>
              <a:buChar char="-"/>
            </a:pPr>
            <a:r>
              <a:rPr lang="en-AU" sz="4000" dirty="0" smtClean="0"/>
              <a:t> Letters home </a:t>
            </a:r>
            <a:r>
              <a:rPr lang="en-AU" sz="4000" dirty="0" smtClean="0"/>
              <a:t>for parents’  </a:t>
            </a:r>
            <a:r>
              <a:rPr lang="en-AU" sz="4000" dirty="0" smtClean="0"/>
              <a:t>permission</a:t>
            </a:r>
          </a:p>
          <a:p>
            <a:pPr>
              <a:buFontTx/>
              <a:buChar char="-"/>
            </a:pPr>
            <a:r>
              <a:rPr lang="en-AU" sz="4000" dirty="0" smtClean="0"/>
              <a:t> Talk to staff and principals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i="1" dirty="0" smtClean="0"/>
              <a:t>     Publicity</a:t>
            </a:r>
            <a:endParaRPr lang="en-A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64704"/>
            <a:ext cx="3384376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   </a:t>
            </a:r>
            <a:r>
              <a:rPr lang="en-AU" sz="3600" b="1" dirty="0" smtClean="0">
                <a:solidFill>
                  <a:schemeClr val="accent5">
                    <a:lumMod val="50000"/>
                  </a:schemeClr>
                </a:solidFill>
              </a:rPr>
              <a:t>How It Worked</a:t>
            </a:r>
            <a:endParaRPr lang="en-A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91683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1   Students wore their </a:t>
            </a:r>
            <a:r>
              <a:rPr lang="en-AU" sz="3600" b="1" dirty="0" err="1" smtClean="0">
                <a:solidFill>
                  <a:schemeClr val="accent6">
                    <a:lumMod val="50000"/>
                  </a:schemeClr>
                </a:solidFill>
              </a:rPr>
              <a:t>Irlen</a:t>
            </a:r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 lenses all the time at school</a:t>
            </a:r>
          </a:p>
          <a:p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2   Students did not take their </a:t>
            </a:r>
            <a:r>
              <a:rPr lang="en-AU" sz="3600" b="1" dirty="0" err="1" smtClean="0">
                <a:solidFill>
                  <a:schemeClr val="accent6">
                    <a:lumMod val="50000"/>
                  </a:schemeClr>
                </a:solidFill>
              </a:rPr>
              <a:t>Irlen</a:t>
            </a:r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 lenses home</a:t>
            </a:r>
          </a:p>
          <a:p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3   Students had to pay for overlays </a:t>
            </a:r>
            <a:r>
              <a:rPr lang="en-AU" sz="3600" b="1" smtClean="0">
                <a:solidFill>
                  <a:schemeClr val="accent6">
                    <a:lumMod val="50000"/>
                  </a:schemeClr>
                </a:solidFill>
              </a:rPr>
              <a:t>they used at </a:t>
            </a:r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home</a:t>
            </a:r>
            <a:endParaRPr lang="en-A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73" y="260649"/>
            <a:ext cx="8712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Feedback for </a:t>
            </a:r>
          </a:p>
          <a:p>
            <a:pPr algn="ctr"/>
            <a:r>
              <a:rPr lang="en-US" sz="5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Lower Murray </a:t>
            </a:r>
          </a:p>
          <a:p>
            <a:pPr algn="ctr"/>
            <a:r>
              <a:rPr lang="en-US" sz="5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Medicare Local</a:t>
            </a:r>
            <a:endParaRPr lang="en-US" sz="5400" b="1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24944"/>
            <a:ext cx="869956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Report on each student that received lenses</a:t>
            </a:r>
          </a:p>
          <a:p>
            <a:pPr>
              <a:buFont typeface="Wingdings" pitchFamily="2" charset="2"/>
              <a:buChar char="§"/>
            </a:pPr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Feedback that included Neale Reading assessment, </a:t>
            </a:r>
          </a:p>
          <a:p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questionnaire and one to one interview for each student.</a:t>
            </a:r>
          </a:p>
          <a:p>
            <a:pPr>
              <a:buFont typeface="Wingdings" pitchFamily="2" charset="2"/>
              <a:buChar char="§"/>
            </a:pPr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Evaluation form for each teacher</a:t>
            </a:r>
          </a:p>
          <a:p>
            <a:pPr>
              <a:buFont typeface="Wingdings" pitchFamily="2" charset="2"/>
              <a:buChar char="§"/>
            </a:pPr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Summary report given for each student</a:t>
            </a:r>
          </a:p>
          <a:p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 to Lower Murray Medicare Local</a:t>
            </a:r>
          </a:p>
          <a:p>
            <a:pPr>
              <a:buFont typeface="Wingdings" pitchFamily="2" charset="2"/>
              <a:buChar char="§"/>
            </a:pPr>
            <a:r>
              <a:rPr lang="en-AU" sz="2800" b="1" dirty="0" smtClean="0">
                <a:solidFill>
                  <a:schemeClr val="accent6">
                    <a:lumMod val="50000"/>
                  </a:schemeClr>
                </a:solidFill>
              </a:rPr>
              <a:t>Completed in July and December 2013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3347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 smtClean="0"/>
              <a:t>Robinvale P-12</a:t>
            </a:r>
          </a:p>
        </p:txBody>
      </p:sp>
      <p:pic>
        <p:nvPicPr>
          <p:cNvPr id="3" name="Picture 2" descr="930 - Cop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472" y="0"/>
            <a:ext cx="475252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2132856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 smtClean="0">
                <a:latin typeface="Calibri" pitchFamily="34" charset="0"/>
              </a:rPr>
              <a:t>Hi Jan</a:t>
            </a:r>
          </a:p>
          <a:p>
            <a:r>
              <a:rPr lang="en-AU" i="1" dirty="0" smtClean="0">
                <a:latin typeface="Calibri" pitchFamily="34" charset="0"/>
              </a:rPr>
              <a:t>Thank you for sending these through to me. I was very interested to read of the progress the students have made since they wore their new </a:t>
            </a:r>
            <a:r>
              <a:rPr lang="en-AU" i="1" dirty="0" err="1" smtClean="0">
                <a:latin typeface="Calibri" pitchFamily="34" charset="0"/>
              </a:rPr>
              <a:t>Irlen</a:t>
            </a:r>
            <a:r>
              <a:rPr lang="en-AU" i="1" dirty="0" smtClean="0">
                <a:latin typeface="Calibri" pitchFamily="34" charset="0"/>
              </a:rPr>
              <a:t> lenses. The reports are very detailed and I appreciate the support you have given these students.</a:t>
            </a:r>
          </a:p>
          <a:p>
            <a:endParaRPr lang="en-AU" i="1" dirty="0" smtClean="0">
              <a:latin typeface="Calibri" pitchFamily="34" charset="0"/>
            </a:endParaRPr>
          </a:p>
          <a:p>
            <a:r>
              <a:rPr lang="en-AU" i="1" dirty="0" smtClean="0">
                <a:latin typeface="Calibri" pitchFamily="34" charset="0"/>
              </a:rPr>
              <a:t>Ana Rees principal Robinvale P-12 College</a:t>
            </a:r>
            <a:endParaRPr lang="en-AU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85.jpg"/>
          <p:cNvPicPr>
            <a:picLocks noChangeAspect="1"/>
          </p:cNvPicPr>
          <p:nvPr/>
        </p:nvPicPr>
        <p:blipFill>
          <a:blip r:embed="rId2" cstate="print"/>
          <a:srcRect l="12397" r="12397"/>
          <a:stretch>
            <a:fillRect/>
          </a:stretch>
        </p:blipFill>
        <p:spPr>
          <a:xfrm>
            <a:off x="251520" y="548680"/>
            <a:ext cx="5952735" cy="53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6444208" y="332656"/>
            <a:ext cx="23762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 smtClean="0"/>
              <a:t>Thanks Jan. You have been very comprehensive in your feedback I will organise a feed back form for staff to fill in for you. Denis ( Principal ) and I think it would be helpful if you could talk to the staff about how the </a:t>
            </a:r>
            <a:r>
              <a:rPr lang="en-AU" sz="2000" i="1" dirty="0" err="1" smtClean="0"/>
              <a:t>Irlen</a:t>
            </a:r>
            <a:r>
              <a:rPr lang="en-AU" sz="2000" i="1" dirty="0" smtClean="0"/>
              <a:t> lenses support the children’s learning.</a:t>
            </a:r>
          </a:p>
          <a:p>
            <a:endParaRPr lang="en-AU" sz="2000" i="1" dirty="0" smtClean="0"/>
          </a:p>
          <a:p>
            <a:r>
              <a:rPr lang="en-AU" sz="2000" i="1" dirty="0" smtClean="0"/>
              <a:t>Sue </a:t>
            </a:r>
            <a:r>
              <a:rPr lang="en-AU" sz="2000" i="1" dirty="0" err="1" smtClean="0"/>
              <a:t>McGinty</a:t>
            </a:r>
            <a:r>
              <a:rPr lang="en-AU" sz="2000" i="1" dirty="0" smtClean="0"/>
              <a:t> </a:t>
            </a:r>
          </a:p>
          <a:p>
            <a:r>
              <a:rPr lang="en-AU" sz="2000" i="1" dirty="0" smtClean="0"/>
              <a:t>Vice Principal Mildura Primary School</a:t>
            </a:r>
            <a:endParaRPr lang="en-AU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68793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4400" b="1" dirty="0" smtClean="0"/>
              <a:t>February 2014      $20 000</a:t>
            </a:r>
            <a:endParaRPr lang="en-A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6886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 smtClean="0"/>
              <a:t>More funding received.</a:t>
            </a:r>
          </a:p>
          <a:p>
            <a:r>
              <a:rPr lang="en-AU" sz="3000" dirty="0" smtClean="0"/>
              <a:t>This was to be available to a wider section </a:t>
            </a:r>
          </a:p>
          <a:p>
            <a:r>
              <a:rPr lang="en-AU" sz="3000" dirty="0" smtClean="0"/>
              <a:t>of the community.</a:t>
            </a:r>
          </a:p>
          <a:p>
            <a:endParaRPr lang="en-AU" sz="3000" dirty="0" smtClean="0"/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Indigenous students</a:t>
            </a:r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Other nationalities</a:t>
            </a:r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Clinic clients</a:t>
            </a:r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Health care card holders</a:t>
            </a:r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Autism community</a:t>
            </a:r>
          </a:p>
          <a:p>
            <a:pPr>
              <a:buFont typeface="Wingdings" pitchFamily="2" charset="2"/>
              <a:buChar char="§"/>
            </a:pPr>
            <a:r>
              <a:rPr lang="en-AU" sz="3000" dirty="0" smtClean="0"/>
              <a:t>Adults could be included</a:t>
            </a:r>
            <a:endParaRPr lang="en-A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013931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Letters, </a:t>
            </a:r>
            <a:r>
              <a:rPr lang="en-AU" sz="3600" b="1" dirty="0" err="1" smtClean="0"/>
              <a:t>proformas</a:t>
            </a:r>
            <a:r>
              <a:rPr lang="en-AU" sz="3600" b="1" dirty="0" smtClean="0"/>
              <a:t> prepared for Funding</a:t>
            </a:r>
            <a:endParaRPr lang="en-A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8316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2800" dirty="0" smtClean="0"/>
              <a:t>Letter to Medicare CEO    Lydia Senior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Reports on students  before lenses, after wearing lenses for a term, ongoing   assessments to check progress. Given to teachers, Medicare Local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Neale Reading Assessments :  ongoing</a:t>
            </a:r>
          </a:p>
          <a:p>
            <a:pPr>
              <a:buFont typeface="Wingdings" pitchFamily="2" charset="2"/>
              <a:buChar char="§"/>
            </a:pPr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Layout of cost</a:t>
            </a:r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380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Prior to Funding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2800" dirty="0" smtClean="0"/>
              <a:t>Letters to Parents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Newspaper articles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Newsletter articles from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20688"/>
            <a:ext cx="6097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Getting the Message Out there</a:t>
            </a:r>
            <a:endParaRPr lang="en-A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6318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2800" dirty="0" smtClean="0"/>
              <a:t>Questionnaire for students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Samples of student writing coloured paper if required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Samples of student spelling</a:t>
            </a:r>
          </a:p>
          <a:p>
            <a:pPr>
              <a:buFont typeface="Wingdings" pitchFamily="2" charset="2"/>
              <a:buChar char="§"/>
            </a:pPr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Teacher evaluation of students progress, behaviours:  noting change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§"/>
            </a:pPr>
            <a:r>
              <a:rPr lang="en-AU" sz="2800" dirty="0" smtClean="0"/>
              <a:t>Lower Murray Medicare Local Annual report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4664"/>
            <a:ext cx="5112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/>
              <a:t>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0213" y="549275"/>
            <a:ext cx="8713787" cy="611981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Recap:</a:t>
            </a:r>
          </a:p>
          <a:p>
            <a:pPr>
              <a:buNone/>
            </a:pPr>
            <a:r>
              <a:rPr lang="en-AU" sz="4400" b="1" dirty="0" smtClean="0"/>
              <a:t>2013 </a:t>
            </a:r>
            <a:r>
              <a:rPr lang="en-AU" sz="4400" b="1" dirty="0" err="1" smtClean="0"/>
              <a:t>Irlen</a:t>
            </a:r>
            <a:r>
              <a:rPr lang="en-AU" sz="4400" b="1" dirty="0" smtClean="0"/>
              <a:t> Australasian Conference  </a:t>
            </a:r>
          </a:p>
          <a:p>
            <a:pPr>
              <a:buFont typeface="Wingdings" pitchFamily="2" charset="2"/>
              <a:buChar char="v"/>
            </a:pPr>
            <a:r>
              <a:rPr lang="en-AU" sz="3600" dirty="0" smtClean="0"/>
              <a:t>Indigenous clients</a:t>
            </a:r>
          </a:p>
          <a:p>
            <a:pPr>
              <a:buFont typeface="Wingdings" pitchFamily="2" charset="2"/>
              <a:buChar char="v"/>
            </a:pPr>
            <a:r>
              <a:rPr lang="en-AU" sz="3600" dirty="0" smtClean="0"/>
              <a:t>Assessed at three schools with high indigenous population  -  teachers’ recommendation</a:t>
            </a:r>
          </a:p>
          <a:p>
            <a:pPr>
              <a:buFont typeface="Wingdings" pitchFamily="2" charset="2"/>
              <a:buChar char="v"/>
            </a:pPr>
            <a:r>
              <a:rPr lang="en-AU" sz="3600" dirty="0" smtClean="0"/>
              <a:t>Found a huge need for </a:t>
            </a:r>
            <a:r>
              <a:rPr lang="en-AU" sz="3600" dirty="0" err="1" smtClean="0"/>
              <a:t>Irlen</a:t>
            </a:r>
            <a:endParaRPr lang="en-AU" sz="36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6912768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What progress has been made?</a:t>
            </a:r>
            <a:endParaRPr lang="en-A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1859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2400" dirty="0" smtClean="0"/>
              <a:t> </a:t>
            </a:r>
            <a:r>
              <a:rPr lang="en-AU" sz="3200" dirty="0" smtClean="0"/>
              <a:t>Helped 58 people and students in our community who would not have </a:t>
            </a:r>
            <a:r>
              <a:rPr lang="en-AU" sz="3200" dirty="0" err="1" smtClean="0"/>
              <a:t>Irlen</a:t>
            </a:r>
            <a:r>
              <a:rPr lang="en-AU" sz="3200" dirty="0" smtClean="0"/>
              <a:t> lenses or eyesight checked.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 Whole network of support opened up through Medicare Local,</a:t>
            </a:r>
          </a:p>
          <a:p>
            <a:r>
              <a:rPr lang="en-AU" sz="3200" dirty="0" smtClean="0"/>
              <a:t>part of their annual report, support to help them stay open in another format.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 Much more awareness of </a:t>
            </a:r>
            <a:r>
              <a:rPr lang="en-AU" sz="3200" dirty="0" err="1" smtClean="0"/>
              <a:t>Irlen</a:t>
            </a:r>
            <a:r>
              <a:rPr lang="en-AU" sz="3200" dirty="0" smtClean="0"/>
              <a:t>  became the</a:t>
            </a:r>
          </a:p>
          <a:p>
            <a:r>
              <a:rPr lang="en-AU" sz="3200" dirty="0" smtClean="0"/>
              <a:t> norm in Mildura Primary and Robinvale P-12</a:t>
            </a:r>
          </a:p>
          <a:p>
            <a:r>
              <a:rPr lang="en-AU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0648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en-AU" sz="3200" dirty="0" smtClean="0"/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Other schools in the district have come on board.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Referrals from Optometrists and other Health Professionals.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Many more on the Autism spectrum seen.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 Asked to talk to many groups: schools, Medicare Local, U3A.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Broken Hill </a:t>
            </a:r>
            <a:r>
              <a:rPr lang="en-AU" sz="3200" dirty="0" err="1" smtClean="0"/>
              <a:t>Centacare</a:t>
            </a:r>
            <a:r>
              <a:rPr lang="en-AU" sz="3200" dirty="0" smtClean="0"/>
              <a:t> funded 8 out of work adults.</a:t>
            </a:r>
          </a:p>
          <a:p>
            <a:pPr>
              <a:buFont typeface="Wingdings" pitchFamily="2" charset="2"/>
              <a:buChar char="ü"/>
            </a:pPr>
            <a:r>
              <a:rPr lang="en-AU" sz="3200" dirty="0" smtClean="0"/>
              <a:t>Many enquiries about Medicare Local funding in </a:t>
            </a:r>
            <a:r>
              <a:rPr lang="en-AU" sz="3200" smtClean="0"/>
              <a:t>other areas.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913_130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3528392" cy="6858000"/>
          </a:xfrm>
          <a:prstGeom prst="rect">
            <a:avLst/>
          </a:prstGeom>
        </p:spPr>
      </p:pic>
      <p:pic>
        <p:nvPicPr>
          <p:cNvPr id="6" name="Picture 5" descr="20131113_092524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7" y="0"/>
            <a:ext cx="3528391" cy="6858000"/>
          </a:xfrm>
          <a:prstGeom prst="rect">
            <a:avLst/>
          </a:prstGeom>
        </p:spPr>
      </p:pic>
      <p:pic>
        <p:nvPicPr>
          <p:cNvPr id="7" name="Picture 6" descr="20131113_103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0"/>
            <a:ext cx="345638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113_105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  <p:pic>
        <p:nvPicPr>
          <p:cNvPr id="4" name="Picture 3" descr="20131113_125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6018" y="0"/>
            <a:ext cx="3427982" cy="7164000"/>
          </a:xfrm>
          <a:prstGeom prst="rect">
            <a:avLst/>
          </a:prstGeom>
        </p:spPr>
      </p:pic>
      <p:pic>
        <p:nvPicPr>
          <p:cNvPr id="5" name="Picture 4" descr="20131114_122753 - Copy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96551" y="0"/>
            <a:ext cx="30963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1114_123423 - Copy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801298" cy="7884000"/>
          </a:xfrm>
          <a:prstGeom prst="rect">
            <a:avLst/>
          </a:prstGeom>
        </p:spPr>
      </p:pic>
      <p:pic>
        <p:nvPicPr>
          <p:cNvPr id="4" name="Picture 3" descr="20131114_142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15416"/>
            <a:ext cx="4677656" cy="802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1119_105624 - Copy - Copy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844015" cy="60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20131115_090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3951424" cy="60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9872" y="18864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latin typeface="Rockwell Extra Bold" pitchFamily="18" charset="0"/>
              </a:rPr>
              <a:t>Sisters</a:t>
            </a:r>
            <a:endParaRPr lang="en-AU" sz="44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8965"/>
            <a:ext cx="8280920" cy="5970865"/>
          </a:xfrm>
          <a:prstGeom prst="rect">
            <a:avLst/>
          </a:prstGeom>
          <a:noFill/>
          <a:ln w="82550" cmpd="tri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Our current research has shown that </a:t>
            </a:r>
            <a:r>
              <a:rPr lang="en-AU" sz="28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rlen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affects high numbers in the </a:t>
            </a:r>
            <a:r>
              <a:rPr kumimoji="0" lang="en-A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Koorie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community and the Tongan and Samoan communities. </a:t>
            </a:r>
            <a:endParaRPr lang="en-A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A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Mildura </a:t>
            </a:r>
            <a:r>
              <a:rPr kumimoji="0" lang="en-AU" sz="28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Irlen</a:t>
            </a:r>
            <a:r>
              <a:rPr kumimoji="0" lang="en-A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Clinic is</a:t>
            </a:r>
            <a:r>
              <a:rPr kumimoji="0" lang="en-A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able to give students a coloured overlay and good teaching strategies for their teachers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A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However, we cannot “give” students the lenses or complete a full assessment without payment. So many of these needy students are missing out and cannot achieve their full potential or break out of the cycle of generational poverty.</a:t>
            </a: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A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AU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perceptual difficulties encountered</a:t>
            </a:r>
            <a:r>
              <a:rPr lang="en-A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A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AU" sz="4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20140625_100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3568" y="1340768"/>
            <a:ext cx="3312368" cy="486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1196752"/>
            <a:ext cx="3240360" cy="577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Glare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Very low literacy skills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Eyestrain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Fatigue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Behaviour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Unmotivated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Poor school attendance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Few had had optometric testing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Difficult home life</a:t>
            </a:r>
          </a:p>
          <a:p>
            <a:pPr>
              <a:buFont typeface="Wingdings" pitchFamily="2" charset="2"/>
              <a:buChar char="q"/>
            </a:pP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6"/>
            <a:ext cx="912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accent6">
                    <a:lumMod val="50000"/>
                  </a:schemeClr>
                </a:solidFill>
              </a:rPr>
              <a:t>    Need established........where to from here?</a:t>
            </a:r>
            <a:endParaRPr lang="en-A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765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accent6">
                    <a:lumMod val="50000"/>
                  </a:schemeClr>
                </a:solidFill>
              </a:rPr>
              <a:t>Funding</a:t>
            </a:r>
          </a:p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chemeClr val="accent5">
                    <a:lumMod val="50000"/>
                  </a:schemeClr>
                </a:solidFill>
              </a:rPr>
              <a:t>Helen </a:t>
            </a:r>
            <a:r>
              <a:rPr lang="en-AU" sz="3200" dirty="0" err="1" smtClean="0">
                <a:solidFill>
                  <a:schemeClr val="accent5">
                    <a:lumMod val="50000"/>
                  </a:schemeClr>
                </a:solidFill>
              </a:rPr>
              <a:t>Irlen</a:t>
            </a:r>
            <a:endParaRPr lang="en-A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chemeClr val="accent5">
                    <a:lumMod val="50000"/>
                  </a:schemeClr>
                </a:solidFill>
              </a:rPr>
              <a:t>Aboriginal Cooperatives  and Health Services  Mildura, Robinvale, NSW</a:t>
            </a:r>
          </a:p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chemeClr val="accent5">
                    <a:lumMod val="50000"/>
                  </a:schemeClr>
                </a:solidFill>
              </a:rPr>
              <a:t>Welfare Agencies</a:t>
            </a:r>
          </a:p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chemeClr val="accent5">
                    <a:lumMod val="50000"/>
                  </a:schemeClr>
                </a:solidFill>
              </a:rPr>
              <a:t>Service Clubs</a:t>
            </a:r>
          </a:p>
          <a:p>
            <a:pPr>
              <a:buFont typeface="Wingdings" pitchFamily="2" charset="2"/>
              <a:buChar char="v"/>
            </a:pPr>
            <a:endParaRPr lang="en-AU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AU" sz="3200" dirty="0" smtClean="0">
                <a:solidFill>
                  <a:schemeClr val="accent5">
                    <a:lumMod val="50000"/>
                  </a:schemeClr>
                </a:solidFill>
              </a:rPr>
              <a:t>Interest some clients funded,  but not a large number</a:t>
            </a:r>
            <a:endParaRPr lang="en-A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251" y="476672"/>
            <a:ext cx="828149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Enter......   </a:t>
            </a:r>
          </a:p>
          <a:p>
            <a:pPr algn="ctr"/>
            <a:r>
              <a:rPr lang="en-A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Lower Murray Medicare Local</a:t>
            </a:r>
            <a:endParaRPr lang="en-A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Content Placeholder 6" descr="photo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3476800" cy="359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2564904"/>
            <a:ext cx="4211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dirty="0" err="1" smtClean="0"/>
              <a:t>Koorie</a:t>
            </a:r>
            <a:r>
              <a:rPr lang="en-AU" sz="2800" dirty="0" smtClean="0"/>
              <a:t> Worker at Lower Murray Medicare Local.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 Really initiated the whole </a:t>
            </a:r>
          </a:p>
          <a:p>
            <a:r>
              <a:rPr lang="en-AU" sz="2800" dirty="0" smtClean="0"/>
              <a:t>Project.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err="1" smtClean="0"/>
              <a:t>Irlen</a:t>
            </a:r>
            <a:r>
              <a:rPr lang="en-AU" sz="2800" dirty="0" smtClean="0"/>
              <a:t> Client</a:t>
            </a:r>
          </a:p>
          <a:p>
            <a:pPr>
              <a:buFont typeface="Arial" pitchFamily="34" charset="0"/>
              <a:buChar char="•"/>
            </a:pPr>
            <a:r>
              <a:rPr lang="en-AU" sz="2800" dirty="0" smtClean="0"/>
              <a:t>Letter written about her daughter.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311_14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3096344" cy="6858000"/>
          </a:xfrm>
          <a:prstGeom prst="rect">
            <a:avLst/>
          </a:prstGeom>
        </p:spPr>
      </p:pic>
      <p:pic>
        <p:nvPicPr>
          <p:cNvPr id="5" name="Picture 4" descr="20140311_14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3857625" cy="6858000"/>
          </a:xfrm>
          <a:prstGeom prst="rect">
            <a:avLst/>
          </a:prstGeom>
        </p:spPr>
      </p:pic>
      <p:pic>
        <p:nvPicPr>
          <p:cNvPr id="6" name="Picture 5" descr="20140311_141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33478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Sent this letter to her CEO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Money for Brain Trauma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Needed LOTS of statistics and data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Put a proposal together and tabled it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Accepted by the board of  Lower Murray Medicare Local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Cheque of $9000       July 2013  </a:t>
            </a:r>
          </a:p>
          <a:p>
            <a:pPr>
              <a:buFont typeface="Courier New" pitchFamily="49" charset="0"/>
              <a:buChar char="o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800" b="1" u="sng" dirty="0" smtClean="0"/>
              <a:t>Conditions</a:t>
            </a:r>
          </a:p>
          <a:p>
            <a:pPr>
              <a:buFont typeface="Courier New" pitchFamily="49" charset="0"/>
              <a:buChar char="o"/>
            </a:pPr>
            <a:r>
              <a:rPr lang="en-AU" sz="3800" dirty="0" smtClean="0"/>
              <a:t> </a:t>
            </a:r>
            <a:r>
              <a:rPr lang="en-AU" sz="3800" b="1" dirty="0" smtClean="0"/>
              <a:t>All students to have optometric assessment as well as </a:t>
            </a:r>
            <a:r>
              <a:rPr lang="en-AU" sz="3800" b="1" dirty="0" err="1" smtClean="0"/>
              <a:t>Irlen</a:t>
            </a:r>
            <a:r>
              <a:rPr lang="en-AU" sz="3800" b="1" dirty="0" smtClean="0"/>
              <a:t> assessment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Mildura Optical chosen</a:t>
            </a:r>
          </a:p>
          <a:p>
            <a:endParaRPr lang="en-AU" sz="3800" b="1" dirty="0" smtClean="0"/>
          </a:p>
          <a:p>
            <a:r>
              <a:rPr lang="en-AU" sz="3800" b="1" u="sng" dirty="0" smtClean="0"/>
              <a:t>Costing 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Reduced rate for optical assessment. Script and frames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</a:t>
            </a:r>
            <a:r>
              <a:rPr lang="en-AU" sz="3800" b="1" dirty="0" err="1" smtClean="0"/>
              <a:t>Irlen</a:t>
            </a:r>
            <a:r>
              <a:rPr lang="en-AU" sz="3800" b="1" dirty="0" smtClean="0"/>
              <a:t> cost did not include screening cost</a:t>
            </a:r>
          </a:p>
          <a:p>
            <a:pPr>
              <a:buFont typeface="Courier New" pitchFamily="49" charset="0"/>
              <a:buChar char="o"/>
            </a:pPr>
            <a:r>
              <a:rPr lang="en-AU" sz="3800" b="1" dirty="0" smtClean="0"/>
              <a:t> Feedback documented</a:t>
            </a:r>
            <a:endParaRPr lang="en-AU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0809_101936 - Copy (6).jpg"/>
          <p:cNvPicPr>
            <a:picLocks noChangeAspect="1"/>
          </p:cNvPicPr>
          <p:nvPr/>
        </p:nvPicPr>
        <p:blipFill>
          <a:blip r:embed="rId2" cstate="print"/>
          <a:srcRect l="2299" r="17237"/>
          <a:stretch>
            <a:fillRect/>
          </a:stretch>
        </p:blipFill>
        <p:spPr>
          <a:xfrm>
            <a:off x="539549" y="404664"/>
            <a:ext cx="7928219" cy="5868000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780</Words>
  <Application>Microsoft Office PowerPoint</Application>
  <PresentationFormat>On-screen Show (4:3)</PresentationFormat>
  <Paragraphs>134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Slide 1</vt:lpstr>
      <vt:lpstr>Slide 2</vt:lpstr>
      <vt:lpstr> Main perceptual difficulties encountered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Mildura Irlen and Lower Murray Medicare Local</dc:title>
  <dc:creator>jan</dc:creator>
  <cp:lastModifiedBy>jan</cp:lastModifiedBy>
  <cp:revision>127</cp:revision>
  <dcterms:created xsi:type="dcterms:W3CDTF">2015-02-24T04:00:11Z</dcterms:created>
  <dcterms:modified xsi:type="dcterms:W3CDTF">2015-04-05T05:51:53Z</dcterms:modified>
</cp:coreProperties>
</file>