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1"/>
    <p:sldMasterId id="2147483698" r:id="rId2"/>
    <p:sldMasterId id="2147483706" r:id="rId3"/>
    <p:sldMasterId id="2147483690" r:id="rId4"/>
    <p:sldMasterId id="2147483681" r:id="rId5"/>
    <p:sldMasterId id="2147483671" r:id="rId6"/>
  </p:sldMasterIdLst>
  <p:notesMasterIdLst>
    <p:notesMasterId r:id="rId40"/>
  </p:notesMasterIdLst>
  <p:handoutMasterIdLst>
    <p:handoutMasterId r:id="rId41"/>
  </p:handoutMasterIdLst>
  <p:sldIdLst>
    <p:sldId id="256" r:id="rId7"/>
    <p:sldId id="382" r:id="rId8"/>
    <p:sldId id="383" r:id="rId9"/>
    <p:sldId id="386" r:id="rId10"/>
    <p:sldId id="257" r:id="rId11"/>
    <p:sldId id="365" r:id="rId12"/>
    <p:sldId id="371" r:id="rId13"/>
    <p:sldId id="375" r:id="rId14"/>
    <p:sldId id="384" r:id="rId15"/>
    <p:sldId id="287" r:id="rId16"/>
    <p:sldId id="387" r:id="rId17"/>
    <p:sldId id="394" r:id="rId18"/>
    <p:sldId id="395" r:id="rId19"/>
    <p:sldId id="278" r:id="rId20"/>
    <p:sldId id="396" r:id="rId21"/>
    <p:sldId id="393" r:id="rId22"/>
    <p:sldId id="399" r:id="rId23"/>
    <p:sldId id="400" r:id="rId24"/>
    <p:sldId id="401" r:id="rId25"/>
    <p:sldId id="390" r:id="rId26"/>
    <p:sldId id="385" r:id="rId27"/>
    <p:sldId id="288" r:id="rId28"/>
    <p:sldId id="289" r:id="rId29"/>
    <p:sldId id="290" r:id="rId30"/>
    <p:sldId id="292" r:id="rId31"/>
    <p:sldId id="404" r:id="rId32"/>
    <p:sldId id="402" r:id="rId33"/>
    <p:sldId id="299" r:id="rId34"/>
    <p:sldId id="300" r:id="rId35"/>
    <p:sldId id="403" r:id="rId36"/>
    <p:sldId id="381" r:id="rId37"/>
    <p:sldId id="389" r:id="rId38"/>
    <p:sldId id="388" r:id="rId39"/>
  </p:sldIdLst>
  <p:sldSz cx="9144000" cy="6858000" type="screen4x3"/>
  <p:notesSz cx="6867525" cy="9994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92" autoAdjust="0"/>
  </p:normalViewPr>
  <p:slideViewPr>
    <p:cSldViewPr snapToGrid="0" snapToObjects="1">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AU"/>
  <c:style val="42"/>
  <c:chart>
    <c:plotArea>
      <c:layout/>
      <c:barChart>
        <c:barDir val="col"/>
        <c:grouping val="clustered"/>
        <c:ser>
          <c:idx val="0"/>
          <c:order val="0"/>
          <c:tx>
            <c:strRef>
              <c:f>Sheet1!$B$1</c:f>
              <c:strCache>
                <c:ptCount val="1"/>
                <c:pt idx="0">
                  <c:v>Achievement (N=105)</c:v>
                </c:pt>
              </c:strCache>
            </c:strRef>
          </c:tx>
          <c:cat>
            <c:strRef>
              <c:f>Sheet1!$A$2:$A$5</c:f>
              <c:strCache>
                <c:ptCount val="4"/>
                <c:pt idx="0">
                  <c:v>Anxiety</c:v>
                </c:pt>
                <c:pt idx="1">
                  <c:v>Depression</c:v>
                </c:pt>
                <c:pt idx="2">
                  <c:v>Loss B/E Control</c:v>
                </c:pt>
                <c:pt idx="3">
                  <c:v>Pos Affect</c:v>
                </c:pt>
              </c:strCache>
            </c:strRef>
          </c:cat>
          <c:val>
            <c:numRef>
              <c:f>Sheet1!$B$2:$B$5</c:f>
              <c:numCache>
                <c:formatCode>General</c:formatCode>
                <c:ptCount val="4"/>
                <c:pt idx="0">
                  <c:v>39.1</c:v>
                </c:pt>
                <c:pt idx="1">
                  <c:v>29</c:v>
                </c:pt>
                <c:pt idx="2">
                  <c:v>22.4</c:v>
                </c:pt>
                <c:pt idx="3">
                  <c:v>66.5</c:v>
                </c:pt>
              </c:numCache>
            </c:numRef>
          </c:val>
        </c:ser>
        <c:ser>
          <c:idx val="1"/>
          <c:order val="1"/>
          <c:tx>
            <c:strRef>
              <c:f>Sheet1!$C$1</c:f>
              <c:strCache>
                <c:ptCount val="1"/>
                <c:pt idx="0">
                  <c:v>Moratorium (N=41)</c:v>
                </c:pt>
              </c:strCache>
            </c:strRef>
          </c:tx>
          <c:cat>
            <c:strRef>
              <c:f>Sheet1!$A$2:$A$5</c:f>
              <c:strCache>
                <c:ptCount val="4"/>
                <c:pt idx="0">
                  <c:v>Anxiety</c:v>
                </c:pt>
                <c:pt idx="1">
                  <c:v>Depression</c:v>
                </c:pt>
                <c:pt idx="2">
                  <c:v>Loss B/E Control</c:v>
                </c:pt>
                <c:pt idx="3">
                  <c:v>Pos Affect</c:v>
                </c:pt>
              </c:strCache>
            </c:strRef>
          </c:cat>
          <c:val>
            <c:numRef>
              <c:f>Sheet1!$C$2:$C$5</c:f>
              <c:numCache>
                <c:formatCode>General</c:formatCode>
                <c:ptCount val="4"/>
                <c:pt idx="0">
                  <c:v>42.6</c:v>
                </c:pt>
                <c:pt idx="1">
                  <c:v>36.700000000000003</c:v>
                </c:pt>
                <c:pt idx="2">
                  <c:v>28.8</c:v>
                </c:pt>
                <c:pt idx="3">
                  <c:v>62.9</c:v>
                </c:pt>
              </c:numCache>
            </c:numRef>
          </c:val>
        </c:ser>
        <c:ser>
          <c:idx val="2"/>
          <c:order val="2"/>
          <c:tx>
            <c:strRef>
              <c:f>Sheet1!$D$1</c:f>
              <c:strCache>
                <c:ptCount val="1"/>
                <c:pt idx="0">
                  <c:v>Foreclosure (N=97)</c:v>
                </c:pt>
              </c:strCache>
            </c:strRef>
          </c:tx>
          <c:cat>
            <c:strRef>
              <c:f>Sheet1!$A$2:$A$5</c:f>
              <c:strCache>
                <c:ptCount val="4"/>
                <c:pt idx="0">
                  <c:v>Anxiety</c:v>
                </c:pt>
                <c:pt idx="1">
                  <c:v>Depression</c:v>
                </c:pt>
                <c:pt idx="2">
                  <c:v>Loss B/E Control</c:v>
                </c:pt>
                <c:pt idx="3">
                  <c:v>Pos Affect</c:v>
                </c:pt>
              </c:strCache>
            </c:strRef>
          </c:cat>
          <c:val>
            <c:numRef>
              <c:f>Sheet1!$D$2:$D$5</c:f>
              <c:numCache>
                <c:formatCode>General</c:formatCode>
                <c:ptCount val="4"/>
                <c:pt idx="0">
                  <c:v>50.7</c:v>
                </c:pt>
                <c:pt idx="1">
                  <c:v>42.5</c:v>
                </c:pt>
                <c:pt idx="2">
                  <c:v>37.700000000000003</c:v>
                </c:pt>
                <c:pt idx="3">
                  <c:v>55.5</c:v>
                </c:pt>
              </c:numCache>
            </c:numRef>
          </c:val>
        </c:ser>
        <c:dLbls/>
        <c:axId val="66110208"/>
        <c:axId val="66111744"/>
      </c:barChart>
      <c:catAx>
        <c:axId val="66110208"/>
        <c:scaling>
          <c:orientation val="minMax"/>
        </c:scaling>
        <c:axPos val="b"/>
        <c:tickLblPos val="nextTo"/>
        <c:crossAx val="66111744"/>
        <c:crosses val="autoZero"/>
        <c:auto val="1"/>
        <c:lblAlgn val="ctr"/>
        <c:lblOffset val="100"/>
      </c:catAx>
      <c:valAx>
        <c:axId val="66111744"/>
        <c:scaling>
          <c:orientation val="minMax"/>
        </c:scaling>
        <c:axPos val="l"/>
        <c:majorGridlines/>
        <c:numFmt formatCode="General" sourceLinked="1"/>
        <c:tickLblPos val="nextTo"/>
        <c:crossAx val="66110208"/>
        <c:crosses val="autoZero"/>
        <c:crossBetween val="between"/>
      </c:valAx>
    </c:plotArea>
    <c:legend>
      <c:legendPos val="r"/>
      <c:layout>
        <c:manualLayout>
          <c:xMode val="edge"/>
          <c:yMode val="edge"/>
          <c:x val="0.7107280281178433"/>
          <c:y val="0.25408520061451417"/>
          <c:w val="0.23936396639468477"/>
          <c:h val="0.36710002010896164"/>
        </c:manualLayout>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66626-E3AA-4C55-85B6-2074DBF39BBB}"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AU"/>
        </a:p>
      </dgm:t>
    </dgm:pt>
    <dgm:pt modelId="{7F420F30-7508-4DD1-9964-F217C0CB11C3}">
      <dgm:prSet phldrT="[Text]" custT="1"/>
      <dgm:spPr/>
      <dgm:t>
        <a:bodyPr/>
        <a:lstStyle/>
        <a:p>
          <a:r>
            <a:rPr lang="en-AU" sz="2000" dirty="0" smtClean="0"/>
            <a:t>Identity Achievement</a:t>
          </a:r>
          <a:endParaRPr lang="en-AU" sz="2000" dirty="0"/>
        </a:p>
      </dgm:t>
    </dgm:pt>
    <dgm:pt modelId="{94B18330-1ABC-4F55-98FA-5C68E6F7B12D}" type="parTrans" cxnId="{6BB19E5A-C33B-434A-B5C4-4B73DBA02FA2}">
      <dgm:prSet/>
      <dgm:spPr/>
      <dgm:t>
        <a:bodyPr/>
        <a:lstStyle/>
        <a:p>
          <a:endParaRPr lang="en-AU" sz="2000"/>
        </a:p>
      </dgm:t>
    </dgm:pt>
    <dgm:pt modelId="{47B5EB55-E2B1-4EFE-B15A-ED2847D60717}" type="sibTrans" cxnId="{6BB19E5A-C33B-434A-B5C4-4B73DBA02FA2}">
      <dgm:prSet/>
      <dgm:spPr/>
      <dgm:t>
        <a:bodyPr/>
        <a:lstStyle/>
        <a:p>
          <a:endParaRPr lang="en-AU" sz="2000"/>
        </a:p>
      </dgm:t>
    </dgm:pt>
    <dgm:pt modelId="{35D2C19F-597F-4AC7-9400-7E2CFA072318}">
      <dgm:prSet phldrT="[Text]" custT="1"/>
      <dgm:spPr/>
      <dgm:t>
        <a:bodyPr/>
        <a:lstStyle/>
        <a:p>
          <a:r>
            <a:rPr lang="en-AU" sz="2000" dirty="0" smtClean="0"/>
            <a:t>Identity Moratorium</a:t>
          </a:r>
          <a:endParaRPr lang="en-AU" sz="2000" dirty="0"/>
        </a:p>
      </dgm:t>
    </dgm:pt>
    <dgm:pt modelId="{463ED3C1-7CDA-44BB-9F94-747844E9B994}" type="parTrans" cxnId="{A97B0126-E035-4989-8888-84F8C75822D5}">
      <dgm:prSet/>
      <dgm:spPr/>
      <dgm:t>
        <a:bodyPr/>
        <a:lstStyle/>
        <a:p>
          <a:endParaRPr lang="en-AU" sz="2000"/>
        </a:p>
      </dgm:t>
    </dgm:pt>
    <dgm:pt modelId="{2D41A9DA-6DE9-47A2-9E4B-BB2173F0069A}" type="sibTrans" cxnId="{A97B0126-E035-4989-8888-84F8C75822D5}">
      <dgm:prSet/>
      <dgm:spPr/>
      <dgm:t>
        <a:bodyPr/>
        <a:lstStyle/>
        <a:p>
          <a:endParaRPr lang="en-AU" sz="2000"/>
        </a:p>
      </dgm:t>
    </dgm:pt>
    <dgm:pt modelId="{D25C1007-A8AB-480A-838E-360156BBFD64}">
      <dgm:prSet phldrT="[Text]" custT="1"/>
      <dgm:spPr/>
      <dgm:t>
        <a:bodyPr/>
        <a:lstStyle/>
        <a:p>
          <a:r>
            <a:rPr lang="en-AU" sz="2000" dirty="0" smtClean="0"/>
            <a:t>Identity Foreclosure</a:t>
          </a:r>
          <a:endParaRPr lang="en-AU" sz="2000" dirty="0"/>
        </a:p>
      </dgm:t>
    </dgm:pt>
    <dgm:pt modelId="{7833A6A9-E481-4B93-A18A-3E7FCA62DC1A}" type="parTrans" cxnId="{95FDFFF4-E72E-47B8-964D-DD0CBE00E270}">
      <dgm:prSet/>
      <dgm:spPr/>
      <dgm:t>
        <a:bodyPr/>
        <a:lstStyle/>
        <a:p>
          <a:endParaRPr lang="en-AU" sz="2000"/>
        </a:p>
      </dgm:t>
    </dgm:pt>
    <dgm:pt modelId="{77A14771-73D2-46A7-BB2F-98CD39E01A5B}" type="sibTrans" cxnId="{95FDFFF4-E72E-47B8-964D-DD0CBE00E270}">
      <dgm:prSet/>
      <dgm:spPr/>
      <dgm:t>
        <a:bodyPr/>
        <a:lstStyle/>
        <a:p>
          <a:endParaRPr lang="en-AU" sz="2000"/>
        </a:p>
      </dgm:t>
    </dgm:pt>
    <dgm:pt modelId="{5F24E360-5292-4284-98D2-3498DD522488}">
      <dgm:prSet phldrT="[Text]" custT="1"/>
      <dgm:spPr/>
      <dgm:t>
        <a:bodyPr/>
        <a:lstStyle/>
        <a:p>
          <a:r>
            <a:rPr lang="en-AU" sz="2000" dirty="0" smtClean="0"/>
            <a:t>Identity Diffusion</a:t>
          </a:r>
          <a:endParaRPr lang="en-AU" sz="2000" dirty="0"/>
        </a:p>
      </dgm:t>
    </dgm:pt>
    <dgm:pt modelId="{44A93C56-E4CC-4352-A3DC-1ACCB6C0834D}" type="parTrans" cxnId="{5455181E-BF26-466C-8ECD-9A56A7849896}">
      <dgm:prSet/>
      <dgm:spPr/>
      <dgm:t>
        <a:bodyPr/>
        <a:lstStyle/>
        <a:p>
          <a:endParaRPr lang="en-AU" sz="2000"/>
        </a:p>
      </dgm:t>
    </dgm:pt>
    <dgm:pt modelId="{CF266DCC-5075-4031-8E8D-3B803D028EEB}" type="sibTrans" cxnId="{5455181E-BF26-466C-8ECD-9A56A7849896}">
      <dgm:prSet/>
      <dgm:spPr/>
      <dgm:t>
        <a:bodyPr/>
        <a:lstStyle/>
        <a:p>
          <a:endParaRPr lang="en-AU" sz="2000"/>
        </a:p>
      </dgm:t>
    </dgm:pt>
    <dgm:pt modelId="{6C728440-D017-45EC-9EA8-BADE18A7F2D3}" type="pres">
      <dgm:prSet presAssocID="{F3666626-E3AA-4C55-85B6-2074DBF39BBB}" presName="matrix" presStyleCnt="0">
        <dgm:presLayoutVars>
          <dgm:chMax val="1"/>
          <dgm:dir/>
          <dgm:resizeHandles val="exact"/>
        </dgm:presLayoutVars>
      </dgm:prSet>
      <dgm:spPr/>
      <dgm:t>
        <a:bodyPr/>
        <a:lstStyle/>
        <a:p>
          <a:endParaRPr lang="en-AU"/>
        </a:p>
      </dgm:t>
    </dgm:pt>
    <dgm:pt modelId="{FCEE8A3C-CFEA-47DE-A0AF-70E9E9A6BE80}" type="pres">
      <dgm:prSet presAssocID="{F3666626-E3AA-4C55-85B6-2074DBF39BBB}" presName="diamond" presStyleLbl="bgShp" presStyleIdx="0" presStyleCnt="1"/>
      <dgm:spPr/>
    </dgm:pt>
    <dgm:pt modelId="{5F392A95-3C3B-404D-AEA4-EEB8B3C88330}" type="pres">
      <dgm:prSet presAssocID="{F3666626-E3AA-4C55-85B6-2074DBF39BBB}" presName="quad1" presStyleLbl="node1" presStyleIdx="0" presStyleCnt="4">
        <dgm:presLayoutVars>
          <dgm:chMax val="0"/>
          <dgm:chPref val="0"/>
          <dgm:bulletEnabled val="1"/>
        </dgm:presLayoutVars>
      </dgm:prSet>
      <dgm:spPr/>
      <dgm:t>
        <a:bodyPr/>
        <a:lstStyle/>
        <a:p>
          <a:endParaRPr lang="en-AU"/>
        </a:p>
      </dgm:t>
    </dgm:pt>
    <dgm:pt modelId="{1C895B21-1924-4E8C-87D2-563276D3FF2C}" type="pres">
      <dgm:prSet presAssocID="{F3666626-E3AA-4C55-85B6-2074DBF39BBB}" presName="quad2" presStyleLbl="node1" presStyleIdx="1" presStyleCnt="4">
        <dgm:presLayoutVars>
          <dgm:chMax val="0"/>
          <dgm:chPref val="0"/>
          <dgm:bulletEnabled val="1"/>
        </dgm:presLayoutVars>
      </dgm:prSet>
      <dgm:spPr/>
      <dgm:t>
        <a:bodyPr/>
        <a:lstStyle/>
        <a:p>
          <a:endParaRPr lang="en-AU"/>
        </a:p>
      </dgm:t>
    </dgm:pt>
    <dgm:pt modelId="{74363D07-6456-43FB-9A81-9C48DC2FB8BE}" type="pres">
      <dgm:prSet presAssocID="{F3666626-E3AA-4C55-85B6-2074DBF39BBB}" presName="quad3" presStyleLbl="node1" presStyleIdx="2" presStyleCnt="4">
        <dgm:presLayoutVars>
          <dgm:chMax val="0"/>
          <dgm:chPref val="0"/>
          <dgm:bulletEnabled val="1"/>
        </dgm:presLayoutVars>
      </dgm:prSet>
      <dgm:spPr/>
      <dgm:t>
        <a:bodyPr/>
        <a:lstStyle/>
        <a:p>
          <a:endParaRPr lang="en-AU"/>
        </a:p>
      </dgm:t>
    </dgm:pt>
    <dgm:pt modelId="{7EF5714E-0065-439E-A8D1-321BBD9AD686}" type="pres">
      <dgm:prSet presAssocID="{F3666626-E3AA-4C55-85B6-2074DBF39BBB}" presName="quad4" presStyleLbl="node1" presStyleIdx="3" presStyleCnt="4">
        <dgm:presLayoutVars>
          <dgm:chMax val="0"/>
          <dgm:chPref val="0"/>
          <dgm:bulletEnabled val="1"/>
        </dgm:presLayoutVars>
      </dgm:prSet>
      <dgm:spPr/>
      <dgm:t>
        <a:bodyPr/>
        <a:lstStyle/>
        <a:p>
          <a:endParaRPr lang="en-AU"/>
        </a:p>
      </dgm:t>
    </dgm:pt>
  </dgm:ptLst>
  <dgm:cxnLst>
    <dgm:cxn modelId="{3E16944E-01F4-4CEB-910C-150749C78169}" type="presOf" srcId="{F3666626-E3AA-4C55-85B6-2074DBF39BBB}" destId="{6C728440-D017-45EC-9EA8-BADE18A7F2D3}" srcOrd="0" destOrd="0" presId="urn:microsoft.com/office/officeart/2005/8/layout/matrix3"/>
    <dgm:cxn modelId="{BEDED8D3-7D6A-4C52-A1E0-5BE5A23C7F5A}" type="presOf" srcId="{D25C1007-A8AB-480A-838E-360156BBFD64}" destId="{74363D07-6456-43FB-9A81-9C48DC2FB8BE}" srcOrd="0" destOrd="0" presId="urn:microsoft.com/office/officeart/2005/8/layout/matrix3"/>
    <dgm:cxn modelId="{5455181E-BF26-466C-8ECD-9A56A7849896}" srcId="{F3666626-E3AA-4C55-85B6-2074DBF39BBB}" destId="{5F24E360-5292-4284-98D2-3498DD522488}" srcOrd="3" destOrd="0" parTransId="{44A93C56-E4CC-4352-A3DC-1ACCB6C0834D}" sibTransId="{CF266DCC-5075-4031-8E8D-3B803D028EEB}"/>
    <dgm:cxn modelId="{0C8A441F-BE85-4FD1-A33D-2BE0367F5C29}" type="presOf" srcId="{5F24E360-5292-4284-98D2-3498DD522488}" destId="{7EF5714E-0065-439E-A8D1-321BBD9AD686}" srcOrd="0" destOrd="0" presId="urn:microsoft.com/office/officeart/2005/8/layout/matrix3"/>
    <dgm:cxn modelId="{A97B0126-E035-4989-8888-84F8C75822D5}" srcId="{F3666626-E3AA-4C55-85B6-2074DBF39BBB}" destId="{35D2C19F-597F-4AC7-9400-7E2CFA072318}" srcOrd="1" destOrd="0" parTransId="{463ED3C1-7CDA-44BB-9F94-747844E9B994}" sibTransId="{2D41A9DA-6DE9-47A2-9E4B-BB2173F0069A}"/>
    <dgm:cxn modelId="{6BB19E5A-C33B-434A-B5C4-4B73DBA02FA2}" srcId="{F3666626-E3AA-4C55-85B6-2074DBF39BBB}" destId="{7F420F30-7508-4DD1-9964-F217C0CB11C3}" srcOrd="0" destOrd="0" parTransId="{94B18330-1ABC-4F55-98FA-5C68E6F7B12D}" sibTransId="{47B5EB55-E2B1-4EFE-B15A-ED2847D60717}"/>
    <dgm:cxn modelId="{40713F8D-67C5-4BDF-B2BB-E62B6775E386}" type="presOf" srcId="{7F420F30-7508-4DD1-9964-F217C0CB11C3}" destId="{5F392A95-3C3B-404D-AEA4-EEB8B3C88330}" srcOrd="0" destOrd="0" presId="urn:microsoft.com/office/officeart/2005/8/layout/matrix3"/>
    <dgm:cxn modelId="{95FDFFF4-E72E-47B8-964D-DD0CBE00E270}" srcId="{F3666626-E3AA-4C55-85B6-2074DBF39BBB}" destId="{D25C1007-A8AB-480A-838E-360156BBFD64}" srcOrd="2" destOrd="0" parTransId="{7833A6A9-E481-4B93-A18A-3E7FCA62DC1A}" sibTransId="{77A14771-73D2-46A7-BB2F-98CD39E01A5B}"/>
    <dgm:cxn modelId="{FB97EDBB-0D62-4635-8745-83CAF0ECCCD1}" type="presOf" srcId="{35D2C19F-597F-4AC7-9400-7E2CFA072318}" destId="{1C895B21-1924-4E8C-87D2-563276D3FF2C}" srcOrd="0" destOrd="0" presId="urn:microsoft.com/office/officeart/2005/8/layout/matrix3"/>
    <dgm:cxn modelId="{06899321-F495-49A9-870F-0CC4B59CD1E4}" type="presParOf" srcId="{6C728440-D017-45EC-9EA8-BADE18A7F2D3}" destId="{FCEE8A3C-CFEA-47DE-A0AF-70E9E9A6BE80}" srcOrd="0" destOrd="0" presId="urn:microsoft.com/office/officeart/2005/8/layout/matrix3"/>
    <dgm:cxn modelId="{60C17848-E1C4-4A64-B964-AD5358387550}" type="presParOf" srcId="{6C728440-D017-45EC-9EA8-BADE18A7F2D3}" destId="{5F392A95-3C3B-404D-AEA4-EEB8B3C88330}" srcOrd="1" destOrd="0" presId="urn:microsoft.com/office/officeart/2005/8/layout/matrix3"/>
    <dgm:cxn modelId="{14413FEA-910E-403C-9F19-CB720A2B9A4E}" type="presParOf" srcId="{6C728440-D017-45EC-9EA8-BADE18A7F2D3}" destId="{1C895B21-1924-4E8C-87D2-563276D3FF2C}" srcOrd="2" destOrd="0" presId="urn:microsoft.com/office/officeart/2005/8/layout/matrix3"/>
    <dgm:cxn modelId="{D142AD3F-C715-4523-906B-9D593B17C822}" type="presParOf" srcId="{6C728440-D017-45EC-9EA8-BADE18A7F2D3}" destId="{74363D07-6456-43FB-9A81-9C48DC2FB8BE}" srcOrd="3" destOrd="0" presId="urn:microsoft.com/office/officeart/2005/8/layout/matrix3"/>
    <dgm:cxn modelId="{707F65F3-C7EA-4D92-B1C8-05A103FC697A}" type="presParOf" srcId="{6C728440-D017-45EC-9EA8-BADE18A7F2D3}" destId="{7EF5714E-0065-439E-A8D1-321BBD9AD686}"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A35D0-7C3F-4A46-8F22-CAF995496786}" type="doc">
      <dgm:prSet loTypeId="urn:microsoft.com/office/officeart/2005/8/layout/hList3" loCatId="list" qsTypeId="urn:microsoft.com/office/officeart/2005/8/quickstyle/3d1" qsCatId="3D" csTypeId="urn:microsoft.com/office/officeart/2005/8/colors/accent2_3" csCatId="accent2" phldr="1"/>
      <dgm:spPr/>
      <dgm:t>
        <a:bodyPr/>
        <a:lstStyle/>
        <a:p>
          <a:endParaRPr lang="en-AU"/>
        </a:p>
      </dgm:t>
    </dgm:pt>
    <dgm:pt modelId="{104B7245-2D7E-4CD7-964A-CC66D6F3F3B1}">
      <dgm:prSet phldrT="[Text]" custT="1"/>
      <dgm:spPr/>
      <dgm:t>
        <a:bodyPr/>
        <a:lstStyle/>
        <a:p>
          <a:r>
            <a:rPr lang="en-AU" sz="3600" b="1" dirty="0" smtClean="0">
              <a:solidFill>
                <a:schemeClr val="tx1"/>
              </a:solidFill>
            </a:rPr>
            <a:t>Commitment</a:t>
          </a:r>
          <a:endParaRPr lang="en-AU" sz="3600" b="1" dirty="0">
            <a:solidFill>
              <a:schemeClr val="tx1"/>
            </a:solidFill>
          </a:endParaRPr>
        </a:p>
      </dgm:t>
    </dgm:pt>
    <dgm:pt modelId="{38D07D65-C34A-4B15-A738-1B28D8839520}" type="parTrans" cxnId="{BA6BD349-2EE7-4A52-910D-064FC2269996}">
      <dgm:prSet/>
      <dgm:spPr/>
      <dgm:t>
        <a:bodyPr/>
        <a:lstStyle/>
        <a:p>
          <a:endParaRPr lang="en-AU" sz="2000" b="1">
            <a:solidFill>
              <a:schemeClr val="tx1"/>
            </a:solidFill>
          </a:endParaRPr>
        </a:p>
      </dgm:t>
    </dgm:pt>
    <dgm:pt modelId="{F9524C09-CF37-4F79-AEFA-BBB4CC1D5DB6}" type="sibTrans" cxnId="{BA6BD349-2EE7-4A52-910D-064FC2269996}">
      <dgm:prSet/>
      <dgm:spPr/>
      <dgm:t>
        <a:bodyPr/>
        <a:lstStyle/>
        <a:p>
          <a:endParaRPr lang="en-AU" sz="2000" b="1">
            <a:solidFill>
              <a:schemeClr val="tx1"/>
            </a:solidFill>
          </a:endParaRPr>
        </a:p>
      </dgm:t>
    </dgm:pt>
    <dgm:pt modelId="{64716466-AE6B-4F8D-903D-A54440F93385}">
      <dgm:prSet phldrT="[Text]" custT="1"/>
      <dgm:spPr/>
      <dgm:t>
        <a:bodyPr/>
        <a:lstStyle/>
        <a:p>
          <a:r>
            <a:rPr lang="en-AU" sz="2000" b="1" dirty="0" smtClean="0">
              <a:solidFill>
                <a:schemeClr val="tx1"/>
              </a:solidFill>
            </a:rPr>
            <a:t>Informational</a:t>
          </a:r>
        </a:p>
        <a:p>
          <a:r>
            <a:rPr lang="en-AU" sz="2000" b="0" dirty="0" smtClean="0">
              <a:solidFill>
                <a:schemeClr val="tx1"/>
              </a:solidFill>
            </a:rPr>
            <a:t>Active exploration of possibilities</a:t>
          </a:r>
          <a:endParaRPr lang="en-AU" sz="2000" b="0" dirty="0">
            <a:solidFill>
              <a:schemeClr val="tx1"/>
            </a:solidFill>
          </a:endParaRPr>
        </a:p>
      </dgm:t>
    </dgm:pt>
    <dgm:pt modelId="{08DB7E02-2774-4AE5-8B79-BAB973A90803}" type="parTrans" cxnId="{6FE5C8EC-F8C0-44C6-97DB-F89C1B8357C2}">
      <dgm:prSet/>
      <dgm:spPr/>
      <dgm:t>
        <a:bodyPr/>
        <a:lstStyle/>
        <a:p>
          <a:endParaRPr lang="en-AU" sz="2000" b="1">
            <a:solidFill>
              <a:schemeClr val="tx1"/>
            </a:solidFill>
          </a:endParaRPr>
        </a:p>
      </dgm:t>
    </dgm:pt>
    <dgm:pt modelId="{88F747E8-1946-4AD5-9F7F-D7BDD0A04096}" type="sibTrans" cxnId="{6FE5C8EC-F8C0-44C6-97DB-F89C1B8357C2}">
      <dgm:prSet/>
      <dgm:spPr/>
      <dgm:t>
        <a:bodyPr/>
        <a:lstStyle/>
        <a:p>
          <a:endParaRPr lang="en-AU" sz="2000" b="1">
            <a:solidFill>
              <a:schemeClr val="tx1"/>
            </a:solidFill>
          </a:endParaRPr>
        </a:p>
      </dgm:t>
    </dgm:pt>
    <dgm:pt modelId="{AA1D0E3E-1970-4AB5-A3C1-4B0B3B0029D7}">
      <dgm:prSet phldrT="[Text]" custT="1"/>
      <dgm:spPr/>
      <dgm:t>
        <a:bodyPr/>
        <a:lstStyle/>
        <a:p>
          <a:r>
            <a:rPr lang="en-AU" sz="2000" b="1" dirty="0" smtClean="0">
              <a:solidFill>
                <a:schemeClr val="tx1"/>
              </a:solidFill>
            </a:rPr>
            <a:t>Normative</a:t>
          </a:r>
        </a:p>
        <a:p>
          <a:r>
            <a:rPr lang="en-AU" sz="2000" b="0" dirty="0" smtClean="0">
              <a:solidFill>
                <a:schemeClr val="tx1"/>
              </a:solidFill>
            </a:rPr>
            <a:t>Doing what is expected by others</a:t>
          </a:r>
          <a:endParaRPr lang="en-AU" sz="2000" b="0" dirty="0">
            <a:solidFill>
              <a:schemeClr val="tx1"/>
            </a:solidFill>
          </a:endParaRPr>
        </a:p>
      </dgm:t>
    </dgm:pt>
    <dgm:pt modelId="{5AA3F820-E05A-4C54-AF16-0192D94D1FCF}" type="parTrans" cxnId="{6A73531C-D5AD-4C49-9F0C-BF8D999943EB}">
      <dgm:prSet/>
      <dgm:spPr/>
      <dgm:t>
        <a:bodyPr/>
        <a:lstStyle/>
        <a:p>
          <a:endParaRPr lang="en-AU" sz="2000" b="1">
            <a:solidFill>
              <a:schemeClr val="tx1"/>
            </a:solidFill>
          </a:endParaRPr>
        </a:p>
      </dgm:t>
    </dgm:pt>
    <dgm:pt modelId="{73A2823F-4FC9-4321-B37F-5ACBB7A394C0}" type="sibTrans" cxnId="{6A73531C-D5AD-4C49-9F0C-BF8D999943EB}">
      <dgm:prSet/>
      <dgm:spPr/>
      <dgm:t>
        <a:bodyPr/>
        <a:lstStyle/>
        <a:p>
          <a:endParaRPr lang="en-AU" sz="2000" b="1">
            <a:solidFill>
              <a:schemeClr val="tx1"/>
            </a:solidFill>
          </a:endParaRPr>
        </a:p>
      </dgm:t>
    </dgm:pt>
    <dgm:pt modelId="{090BF386-CF6A-47CA-9262-1A064174DF43}">
      <dgm:prSet phldrT="[Text]" custT="1"/>
      <dgm:spPr/>
      <dgm:t>
        <a:bodyPr/>
        <a:lstStyle/>
        <a:p>
          <a:r>
            <a:rPr lang="en-AU" sz="2000" b="1" dirty="0" smtClean="0">
              <a:solidFill>
                <a:schemeClr val="tx1"/>
              </a:solidFill>
            </a:rPr>
            <a:t>Diffuse/</a:t>
          </a:r>
        </a:p>
        <a:p>
          <a:r>
            <a:rPr lang="en-AU" sz="2000" b="1" dirty="0" smtClean="0">
              <a:solidFill>
                <a:schemeClr val="tx1"/>
              </a:solidFill>
            </a:rPr>
            <a:t>Avoidant</a:t>
          </a:r>
          <a:endParaRPr lang="en-AU" sz="2000" b="0" dirty="0" smtClean="0">
            <a:solidFill>
              <a:schemeClr val="tx1"/>
            </a:solidFill>
          </a:endParaRPr>
        </a:p>
        <a:p>
          <a:r>
            <a:rPr lang="en-AU" sz="2000" b="0" dirty="0" smtClean="0">
              <a:solidFill>
                <a:schemeClr val="tx1"/>
              </a:solidFill>
            </a:rPr>
            <a:t>Rejecting of norms, but not exploring options</a:t>
          </a:r>
          <a:endParaRPr lang="en-AU" sz="2000" b="0" dirty="0">
            <a:solidFill>
              <a:schemeClr val="tx1"/>
            </a:solidFill>
          </a:endParaRPr>
        </a:p>
      </dgm:t>
    </dgm:pt>
    <dgm:pt modelId="{452D9A0A-10CE-4C40-A374-1E04DB4E5998}" type="parTrans" cxnId="{AFDC8AE8-8FCA-4818-8909-826E3BA67C42}">
      <dgm:prSet/>
      <dgm:spPr/>
      <dgm:t>
        <a:bodyPr/>
        <a:lstStyle/>
        <a:p>
          <a:endParaRPr lang="en-AU" sz="2000" b="1">
            <a:solidFill>
              <a:schemeClr val="tx1"/>
            </a:solidFill>
          </a:endParaRPr>
        </a:p>
      </dgm:t>
    </dgm:pt>
    <dgm:pt modelId="{A2F7D37B-06F6-4A54-AD3E-17FE50F61470}" type="sibTrans" cxnId="{AFDC8AE8-8FCA-4818-8909-826E3BA67C42}">
      <dgm:prSet/>
      <dgm:spPr/>
      <dgm:t>
        <a:bodyPr/>
        <a:lstStyle/>
        <a:p>
          <a:endParaRPr lang="en-AU" sz="2000" b="1">
            <a:solidFill>
              <a:schemeClr val="tx1"/>
            </a:solidFill>
          </a:endParaRPr>
        </a:p>
      </dgm:t>
    </dgm:pt>
    <dgm:pt modelId="{96002264-9F06-4C1E-AF1F-1D69AFEDE38C}" type="pres">
      <dgm:prSet presAssocID="{39BA35D0-7C3F-4A46-8F22-CAF995496786}" presName="composite" presStyleCnt="0">
        <dgm:presLayoutVars>
          <dgm:chMax val="1"/>
          <dgm:dir/>
          <dgm:resizeHandles val="exact"/>
        </dgm:presLayoutVars>
      </dgm:prSet>
      <dgm:spPr/>
      <dgm:t>
        <a:bodyPr/>
        <a:lstStyle/>
        <a:p>
          <a:endParaRPr lang="en-AU"/>
        </a:p>
      </dgm:t>
    </dgm:pt>
    <dgm:pt modelId="{2055A7F2-6334-4497-AA85-29F00DB541C2}" type="pres">
      <dgm:prSet presAssocID="{104B7245-2D7E-4CD7-964A-CC66D6F3F3B1}" presName="roof" presStyleLbl="dkBgShp" presStyleIdx="0" presStyleCnt="2" custScaleX="100000" custLinFactY="100000" custLinFactNeighborY="110526"/>
      <dgm:spPr/>
      <dgm:t>
        <a:bodyPr/>
        <a:lstStyle/>
        <a:p>
          <a:endParaRPr lang="en-AU"/>
        </a:p>
      </dgm:t>
    </dgm:pt>
    <dgm:pt modelId="{2C5ED557-A1B8-4969-A239-A2A5B15F8402}" type="pres">
      <dgm:prSet presAssocID="{104B7245-2D7E-4CD7-964A-CC66D6F3F3B1}" presName="pillars" presStyleCnt="0"/>
      <dgm:spPr/>
      <dgm:t>
        <a:bodyPr/>
        <a:lstStyle/>
        <a:p>
          <a:endParaRPr lang="en-AU"/>
        </a:p>
      </dgm:t>
    </dgm:pt>
    <dgm:pt modelId="{3F9C3EBF-28F8-41C8-90B2-2CA02EEE9AEA}" type="pres">
      <dgm:prSet presAssocID="{104B7245-2D7E-4CD7-964A-CC66D6F3F3B1}" presName="pillar1" presStyleLbl="node1" presStyleIdx="0" presStyleCnt="3" custLinFactNeighborX="-147" custLinFactNeighborY="-47619">
        <dgm:presLayoutVars>
          <dgm:bulletEnabled val="1"/>
        </dgm:presLayoutVars>
      </dgm:prSet>
      <dgm:spPr/>
      <dgm:t>
        <a:bodyPr/>
        <a:lstStyle/>
        <a:p>
          <a:endParaRPr lang="en-AU"/>
        </a:p>
      </dgm:t>
    </dgm:pt>
    <dgm:pt modelId="{3F393DE0-87C2-4F74-AB0C-E6E07BBB9040}" type="pres">
      <dgm:prSet presAssocID="{AA1D0E3E-1970-4AB5-A3C1-4B0B3B0029D7}" presName="pillarX" presStyleLbl="node1" presStyleIdx="1" presStyleCnt="3" custScaleX="117885" custLinFactNeighborX="-204" custLinFactNeighborY="-47619">
        <dgm:presLayoutVars>
          <dgm:bulletEnabled val="1"/>
        </dgm:presLayoutVars>
      </dgm:prSet>
      <dgm:spPr/>
      <dgm:t>
        <a:bodyPr/>
        <a:lstStyle/>
        <a:p>
          <a:endParaRPr lang="en-AU"/>
        </a:p>
      </dgm:t>
    </dgm:pt>
    <dgm:pt modelId="{624D059C-B66E-4E8C-BD56-BD122416794D}" type="pres">
      <dgm:prSet presAssocID="{090BF386-CF6A-47CA-9262-1A064174DF43}" presName="pillarX" presStyleLbl="node1" presStyleIdx="2" presStyleCnt="3" custScaleX="108934" custLinFactNeighborX="-51" custLinFactNeighborY="-47619">
        <dgm:presLayoutVars>
          <dgm:bulletEnabled val="1"/>
        </dgm:presLayoutVars>
      </dgm:prSet>
      <dgm:spPr/>
      <dgm:t>
        <a:bodyPr/>
        <a:lstStyle/>
        <a:p>
          <a:endParaRPr lang="en-AU"/>
        </a:p>
      </dgm:t>
    </dgm:pt>
    <dgm:pt modelId="{EBE69237-47E0-4165-B83B-840075A872CC}" type="pres">
      <dgm:prSet presAssocID="{104B7245-2D7E-4CD7-964A-CC66D6F3F3B1}" presName="base" presStyleLbl="dkBgShp" presStyleIdx="1" presStyleCnt="2"/>
      <dgm:spPr/>
      <dgm:t>
        <a:bodyPr/>
        <a:lstStyle/>
        <a:p>
          <a:endParaRPr lang="en-AU"/>
        </a:p>
      </dgm:t>
    </dgm:pt>
  </dgm:ptLst>
  <dgm:cxnLst>
    <dgm:cxn modelId="{6FE5C8EC-F8C0-44C6-97DB-F89C1B8357C2}" srcId="{104B7245-2D7E-4CD7-964A-CC66D6F3F3B1}" destId="{64716466-AE6B-4F8D-903D-A54440F93385}" srcOrd="0" destOrd="0" parTransId="{08DB7E02-2774-4AE5-8B79-BAB973A90803}" sibTransId="{88F747E8-1946-4AD5-9F7F-D7BDD0A04096}"/>
    <dgm:cxn modelId="{B7B71C08-5BDE-4C2B-A087-25176B161B48}" type="presOf" srcId="{39BA35D0-7C3F-4A46-8F22-CAF995496786}" destId="{96002264-9F06-4C1E-AF1F-1D69AFEDE38C}" srcOrd="0" destOrd="0" presId="urn:microsoft.com/office/officeart/2005/8/layout/hList3"/>
    <dgm:cxn modelId="{6A73531C-D5AD-4C49-9F0C-BF8D999943EB}" srcId="{104B7245-2D7E-4CD7-964A-CC66D6F3F3B1}" destId="{AA1D0E3E-1970-4AB5-A3C1-4B0B3B0029D7}" srcOrd="1" destOrd="0" parTransId="{5AA3F820-E05A-4C54-AF16-0192D94D1FCF}" sibTransId="{73A2823F-4FC9-4321-B37F-5ACBB7A394C0}"/>
    <dgm:cxn modelId="{829E6640-6021-46CB-ABAC-4386FD48209D}" type="presOf" srcId="{104B7245-2D7E-4CD7-964A-CC66D6F3F3B1}" destId="{2055A7F2-6334-4497-AA85-29F00DB541C2}" srcOrd="0" destOrd="0" presId="urn:microsoft.com/office/officeart/2005/8/layout/hList3"/>
    <dgm:cxn modelId="{E0926AF6-3FE9-4E35-9E8A-C7CEDE35B5F2}" type="presOf" srcId="{64716466-AE6B-4F8D-903D-A54440F93385}" destId="{3F9C3EBF-28F8-41C8-90B2-2CA02EEE9AEA}" srcOrd="0" destOrd="0" presId="urn:microsoft.com/office/officeart/2005/8/layout/hList3"/>
    <dgm:cxn modelId="{AFDC8AE8-8FCA-4818-8909-826E3BA67C42}" srcId="{104B7245-2D7E-4CD7-964A-CC66D6F3F3B1}" destId="{090BF386-CF6A-47CA-9262-1A064174DF43}" srcOrd="2" destOrd="0" parTransId="{452D9A0A-10CE-4C40-A374-1E04DB4E5998}" sibTransId="{A2F7D37B-06F6-4A54-AD3E-17FE50F61470}"/>
    <dgm:cxn modelId="{9988BB38-14D0-4E92-8574-C7B9B6B8A900}" type="presOf" srcId="{090BF386-CF6A-47CA-9262-1A064174DF43}" destId="{624D059C-B66E-4E8C-BD56-BD122416794D}" srcOrd="0" destOrd="0" presId="urn:microsoft.com/office/officeart/2005/8/layout/hList3"/>
    <dgm:cxn modelId="{9B159C90-4169-4458-9508-A45774E675A9}" type="presOf" srcId="{AA1D0E3E-1970-4AB5-A3C1-4B0B3B0029D7}" destId="{3F393DE0-87C2-4F74-AB0C-E6E07BBB9040}" srcOrd="0" destOrd="0" presId="urn:microsoft.com/office/officeart/2005/8/layout/hList3"/>
    <dgm:cxn modelId="{BA6BD349-2EE7-4A52-910D-064FC2269996}" srcId="{39BA35D0-7C3F-4A46-8F22-CAF995496786}" destId="{104B7245-2D7E-4CD7-964A-CC66D6F3F3B1}" srcOrd="0" destOrd="0" parTransId="{38D07D65-C34A-4B15-A738-1B28D8839520}" sibTransId="{F9524C09-CF37-4F79-AEFA-BBB4CC1D5DB6}"/>
    <dgm:cxn modelId="{CB00DFE3-DB22-4D1B-9CFE-48AA078A94E4}" type="presParOf" srcId="{96002264-9F06-4C1E-AF1F-1D69AFEDE38C}" destId="{2055A7F2-6334-4497-AA85-29F00DB541C2}" srcOrd="0" destOrd="0" presId="urn:microsoft.com/office/officeart/2005/8/layout/hList3"/>
    <dgm:cxn modelId="{62BD64EE-26CD-48BB-9ADC-2CD378D05324}" type="presParOf" srcId="{96002264-9F06-4C1E-AF1F-1D69AFEDE38C}" destId="{2C5ED557-A1B8-4969-A239-A2A5B15F8402}" srcOrd="1" destOrd="0" presId="urn:microsoft.com/office/officeart/2005/8/layout/hList3"/>
    <dgm:cxn modelId="{B911285F-7EF6-4857-95E6-E04B045E771F}" type="presParOf" srcId="{2C5ED557-A1B8-4969-A239-A2A5B15F8402}" destId="{3F9C3EBF-28F8-41C8-90B2-2CA02EEE9AEA}" srcOrd="0" destOrd="0" presId="urn:microsoft.com/office/officeart/2005/8/layout/hList3"/>
    <dgm:cxn modelId="{23C84E75-22E4-4537-9773-BA4D70A69D30}" type="presParOf" srcId="{2C5ED557-A1B8-4969-A239-A2A5B15F8402}" destId="{3F393DE0-87C2-4F74-AB0C-E6E07BBB9040}" srcOrd="1" destOrd="0" presId="urn:microsoft.com/office/officeart/2005/8/layout/hList3"/>
    <dgm:cxn modelId="{F6367A7A-B9F0-42BD-95B4-F30CA8A4D51C}" type="presParOf" srcId="{2C5ED557-A1B8-4969-A239-A2A5B15F8402}" destId="{624D059C-B66E-4E8C-BD56-BD122416794D}" srcOrd="2" destOrd="0" presId="urn:microsoft.com/office/officeart/2005/8/layout/hList3"/>
    <dgm:cxn modelId="{61ADBEAB-34B2-4A8A-B991-166427996C4A}" type="presParOf" srcId="{96002264-9F06-4C1E-AF1F-1D69AFEDE38C}" destId="{EBE69237-47E0-4165-B83B-840075A872CC}"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sz="quarter" idx="1"/>
          </p:nvPr>
        </p:nvSpPr>
        <p:spPr>
          <a:xfrm>
            <a:off x="3890008" y="0"/>
            <a:ext cx="2975928" cy="499745"/>
          </a:xfrm>
          <a:prstGeom prst="rect">
            <a:avLst/>
          </a:prstGeom>
        </p:spPr>
        <p:txBody>
          <a:bodyPr vert="horz" lIns="96350" tIns="48175" rIns="96350" bIns="48175" rtlCol="0"/>
          <a:lstStyle>
            <a:lvl1pPr algn="r">
              <a:defRPr sz="1300"/>
            </a:lvl1pPr>
          </a:lstStyle>
          <a:p>
            <a:fld id="{EAB43721-2BB9-E449-8855-DB1EDB7A7F90}" type="datetime1">
              <a:rPr lang="en-US" smtClean="0"/>
              <a:pPr/>
              <a:t>4/7/2015</a:t>
            </a:fld>
            <a:endParaRPr lang="en-US"/>
          </a:p>
        </p:txBody>
      </p:sp>
      <p:sp>
        <p:nvSpPr>
          <p:cNvPr id="4" name="Footer Placeholder 3"/>
          <p:cNvSpPr>
            <a:spLocks noGrp="1"/>
          </p:cNvSpPr>
          <p:nvPr>
            <p:ph type="ftr" sz="quarter" idx="2"/>
          </p:nvPr>
        </p:nvSpPr>
        <p:spPr>
          <a:xfrm>
            <a:off x="0" y="9493420"/>
            <a:ext cx="2975928" cy="499745"/>
          </a:xfrm>
          <a:prstGeom prst="rect">
            <a:avLst/>
          </a:prstGeom>
        </p:spPr>
        <p:txBody>
          <a:bodyPr vert="horz" lIns="96350" tIns="48175" rIns="96350" bIns="48175" rtlCol="0" anchor="b"/>
          <a:lstStyle>
            <a:lvl1pPr algn="l">
              <a:defRPr sz="1300"/>
            </a:lvl1pPr>
          </a:lstStyle>
          <a:p>
            <a:endParaRPr lang="en-US"/>
          </a:p>
        </p:txBody>
      </p:sp>
      <p:sp>
        <p:nvSpPr>
          <p:cNvPr id="5" name="Slide Number Placeholder 4"/>
          <p:cNvSpPr>
            <a:spLocks noGrp="1"/>
          </p:cNvSpPr>
          <p:nvPr>
            <p:ph type="sldNum" sz="quarter" idx="3"/>
          </p:nvPr>
        </p:nvSpPr>
        <p:spPr>
          <a:xfrm>
            <a:off x="3890008" y="9493420"/>
            <a:ext cx="2975928" cy="499745"/>
          </a:xfrm>
          <a:prstGeom prst="rect">
            <a:avLst/>
          </a:prstGeom>
        </p:spPr>
        <p:txBody>
          <a:bodyPr vert="horz" lIns="96350" tIns="48175" rIns="96350" bIns="48175" rtlCol="0" anchor="b"/>
          <a:lstStyle>
            <a:lvl1pPr algn="r">
              <a:defRPr sz="1300"/>
            </a:lvl1pPr>
          </a:lstStyle>
          <a:p>
            <a:fld id="{E319E37F-65DF-2F40-B86C-0D95321FD04A}" type="slidenum">
              <a:rPr lang="en-US" smtClean="0"/>
              <a:pPr/>
              <a:t>‹#›</a:t>
            </a:fld>
            <a:endParaRPr lang="en-US"/>
          </a:p>
        </p:txBody>
      </p:sp>
    </p:spTree>
    <p:extLst>
      <p:ext uri="{BB962C8B-B14F-4D97-AF65-F5344CB8AC3E}">
        <p14:creationId xmlns:p14="http://schemas.microsoft.com/office/powerpoint/2010/main" xmlns="" val="18676504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3816B40F-1D48-214C-B3ED-13D83F74CBD9}" type="datetime1">
              <a:rPr lang="en-US" smtClean="0"/>
              <a:pPr/>
              <a:t>4/7/2015</a:t>
            </a:fld>
            <a:endParaRPr lang="en-US"/>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US"/>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US"/>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8387A0A4-37F0-1340-86CA-F84E6CE4BF24}" type="slidenum">
              <a:rPr lang="en-US" smtClean="0"/>
              <a:pPr/>
              <a:t>‹#›</a:t>
            </a:fld>
            <a:endParaRPr lang="en-US"/>
          </a:p>
        </p:txBody>
      </p:sp>
    </p:spTree>
    <p:extLst>
      <p:ext uri="{BB962C8B-B14F-4D97-AF65-F5344CB8AC3E}">
        <p14:creationId xmlns:p14="http://schemas.microsoft.com/office/powerpoint/2010/main" xmlns="" val="32800541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40000"/>
              </a:lnSpc>
            </a:pPr>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3593" eaLnBrk="0" hangingPunct="0">
              <a:defRPr sz="2400">
                <a:solidFill>
                  <a:schemeClr val="tx1"/>
                </a:solidFill>
                <a:latin typeface="Garamond" charset="0"/>
                <a:ea typeface="ＭＳ Ｐゴシック" charset="-128"/>
              </a:defRPr>
            </a:lvl1pPr>
            <a:lvl2pPr marL="37806355" indent="-37350665" defTabSz="963593" eaLnBrk="0" hangingPunct="0">
              <a:defRPr sz="2400">
                <a:solidFill>
                  <a:schemeClr val="tx1"/>
                </a:solidFill>
                <a:latin typeface="Garamond" charset="0"/>
                <a:ea typeface="ＭＳ Ｐゴシック" charset="-128"/>
              </a:defRPr>
            </a:lvl2pPr>
            <a:lvl3pPr eaLnBrk="0" hangingPunct="0">
              <a:defRPr sz="2400">
                <a:solidFill>
                  <a:schemeClr val="tx1"/>
                </a:solidFill>
                <a:latin typeface="Garamond" charset="0"/>
                <a:ea typeface="ＭＳ Ｐゴシック" charset="-128"/>
              </a:defRPr>
            </a:lvl3pPr>
            <a:lvl4pPr eaLnBrk="0" hangingPunct="0">
              <a:defRPr sz="2400">
                <a:solidFill>
                  <a:schemeClr val="tx1"/>
                </a:solidFill>
                <a:latin typeface="Garamond" charset="0"/>
                <a:ea typeface="ＭＳ Ｐゴシック" charset="-128"/>
              </a:defRPr>
            </a:lvl4pPr>
            <a:lvl5pPr eaLnBrk="0" hangingPunct="0">
              <a:defRPr sz="2400">
                <a:solidFill>
                  <a:schemeClr val="tx1"/>
                </a:solidFill>
                <a:latin typeface="Garamond" charset="0"/>
                <a:ea typeface="ＭＳ Ｐゴシック" charset="-128"/>
              </a:defRPr>
            </a:lvl5pPr>
            <a:lvl6pPr marL="455688" eaLnBrk="0" fontAlgn="base" hangingPunct="0">
              <a:spcBef>
                <a:spcPct val="0"/>
              </a:spcBef>
              <a:spcAft>
                <a:spcPct val="0"/>
              </a:spcAft>
              <a:defRPr sz="2400">
                <a:solidFill>
                  <a:schemeClr val="tx1"/>
                </a:solidFill>
                <a:latin typeface="Garamond" charset="0"/>
                <a:ea typeface="ＭＳ Ｐゴシック" charset="-128"/>
              </a:defRPr>
            </a:lvl6pPr>
            <a:lvl7pPr marL="911378" eaLnBrk="0" fontAlgn="base" hangingPunct="0">
              <a:spcBef>
                <a:spcPct val="0"/>
              </a:spcBef>
              <a:spcAft>
                <a:spcPct val="0"/>
              </a:spcAft>
              <a:defRPr sz="2400">
                <a:solidFill>
                  <a:schemeClr val="tx1"/>
                </a:solidFill>
                <a:latin typeface="Garamond" charset="0"/>
                <a:ea typeface="ＭＳ Ｐゴシック" charset="-128"/>
              </a:defRPr>
            </a:lvl7pPr>
            <a:lvl8pPr marL="1367066" eaLnBrk="0" fontAlgn="base" hangingPunct="0">
              <a:spcBef>
                <a:spcPct val="0"/>
              </a:spcBef>
              <a:spcAft>
                <a:spcPct val="0"/>
              </a:spcAft>
              <a:defRPr sz="2400">
                <a:solidFill>
                  <a:schemeClr val="tx1"/>
                </a:solidFill>
                <a:latin typeface="Garamond" charset="0"/>
                <a:ea typeface="ＭＳ Ｐゴシック" charset="-128"/>
              </a:defRPr>
            </a:lvl8pPr>
            <a:lvl9pPr marL="1822756"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fld id="{43EA51C8-8A41-48BF-B3F3-AE149F474FC5}" type="slidenum">
              <a:rPr lang="en-US" sz="1300">
                <a:latin typeface="Arial" charset="0"/>
              </a:rPr>
              <a:pPr eaLnBrk="1" hangingPunct="1"/>
              <a:t>6</a:t>
            </a:fld>
            <a:endParaRPr lang="en-US" sz="13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lang="en-US"/>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lang="en-US"/>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716867"/>
            <a:ext cx="7772400" cy="192193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73050"/>
            <a:ext cx="5111750" cy="568748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322732" cy="566738"/>
          </a:xfrm>
        </p:spPr>
        <p:txBody>
          <a:bodyPr anchor="b"/>
          <a:lstStyle>
            <a:lvl1pPr algn="l">
              <a:defRPr sz="20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199" y="612775"/>
            <a:ext cx="832273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367338"/>
            <a:ext cx="8322732" cy="6185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00"/>
            <a:ext cx="8229600" cy="4165599"/>
          </a:xfrm>
        </p:spPr>
        <p:txBody>
          <a:bodyPr anchor="ctr"/>
          <a:lstStyle/>
          <a:p>
            <a:r>
              <a:rPr lang="en-AU"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8"/>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7"/>
            <a:ext cx="7772400" cy="2243423"/>
          </a:xfrm>
        </p:spPr>
        <p:txBody>
          <a:bodyPr/>
          <a:lstStyle>
            <a:lvl1pPr marL="0" indent="0" algn="l">
              <a:buNone/>
              <a:defRPr>
                <a:solidFill>
                  <a:srgbClr val="7778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01799"/>
            <a:ext cx="8229600" cy="1143000"/>
          </a:xfrm>
          <a:prstGeom prst="rect">
            <a:avLst/>
          </a:prstGeom>
        </p:spPr>
        <p:txBody>
          <a:bodyPr vert="horz" lIns="91440" tIns="45720" rIns="91440" bIns="45720"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2980267"/>
            <a:ext cx="8229600" cy="253153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Box 6"/>
          <p:cNvSpPr txBox="1"/>
          <p:nvPr/>
        </p:nvSpPr>
        <p:spPr>
          <a:xfrm>
            <a:off x="457200" y="330200"/>
            <a:ext cx="8229600" cy="369332"/>
          </a:xfrm>
          <a:prstGeom prst="rect">
            <a:avLst/>
          </a:prstGeom>
          <a:noFill/>
        </p:spPr>
        <p:txBody>
          <a:bodyPr wrap="square"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
        <p:nvSpPr>
          <p:cNvPr id="5" name="Footer Placeholder 4"/>
          <p:cNvSpPr>
            <a:spLocks noGrp="1"/>
          </p:cNvSpPr>
          <p:nvPr>
            <p:ph type="ftr" sz="quarter" idx="3"/>
          </p:nvPr>
        </p:nvSpPr>
        <p:spPr>
          <a:xfrm>
            <a:off x="457200" y="6224056"/>
            <a:ext cx="3530600" cy="22754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3067" y="6224056"/>
            <a:ext cx="931333" cy="227542"/>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01799"/>
            <a:ext cx="8229600" cy="1143000"/>
          </a:xfrm>
          <a:prstGeom prst="rect">
            <a:avLst/>
          </a:prstGeom>
        </p:spPr>
        <p:txBody>
          <a:bodyPr vert="horz" lIns="91440" tIns="45720" rIns="91440" bIns="45720"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2980267"/>
            <a:ext cx="8229600" cy="253153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Box 3"/>
          <p:cNvSpPr txBox="1"/>
          <p:nvPr/>
        </p:nvSpPr>
        <p:spPr>
          <a:xfrm>
            <a:off x="457200" y="330200"/>
            <a:ext cx="8229600" cy="369332"/>
          </a:xfrm>
          <a:prstGeom prst="rect">
            <a:avLst/>
          </a:prstGeom>
          <a:noFill/>
        </p:spPr>
        <p:txBody>
          <a:bodyPr wrap="square"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01799"/>
            <a:ext cx="8229600" cy="1143000"/>
          </a:xfrm>
          <a:prstGeom prst="rect">
            <a:avLst/>
          </a:prstGeom>
        </p:spPr>
        <p:txBody>
          <a:bodyPr vert="horz" lIns="91440" tIns="45720" rIns="91440" bIns="45720"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2980267"/>
            <a:ext cx="8229600" cy="253153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Box 6"/>
          <p:cNvSpPr txBox="1"/>
          <p:nvPr/>
        </p:nvSpPr>
        <p:spPr>
          <a:xfrm>
            <a:off x="457200" y="330200"/>
            <a:ext cx="8229600" cy="369332"/>
          </a:xfrm>
          <a:prstGeom prst="rect">
            <a:avLst/>
          </a:prstGeom>
          <a:noFill/>
        </p:spPr>
        <p:txBody>
          <a:bodyPr wrap="square"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
        <p:nvSpPr>
          <p:cNvPr id="5" name="Footer Placeholder 4"/>
          <p:cNvSpPr>
            <a:spLocks noGrp="1"/>
          </p:cNvSpPr>
          <p:nvPr>
            <p:ph type="ftr" sz="quarter" idx="3"/>
          </p:nvPr>
        </p:nvSpPr>
        <p:spPr>
          <a:xfrm>
            <a:off x="457200" y="6224056"/>
            <a:ext cx="3530600" cy="22754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3067" y="6224056"/>
            <a:ext cx="931333" cy="227542"/>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457200" y="6493933"/>
            <a:ext cx="5562600" cy="22754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3933"/>
            <a:ext cx="2133600" cy="227542"/>
          </a:xfrm>
          <a:prstGeom prst="rect">
            <a:avLst/>
          </a:prstGeom>
        </p:spPr>
        <p:txBody>
          <a:bodyPr vert="horz" lIns="91440" tIns="45720" rIns="91440" bIns="45720" rtlCol="0" anchor="ctr"/>
          <a:lstStyle>
            <a:lvl1pPr algn="r">
              <a:defRPr sz="10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Clr>
          <a:schemeClr val="accent1"/>
        </a:buClr>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 id="2147483689" r:id="rId7"/>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ts val="5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Clr>
          <a:schemeClr val="accent1"/>
        </a:buClr>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33493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457200" y="6477000"/>
            <a:ext cx="4699000" cy="244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57800" y="6477000"/>
            <a:ext cx="965200" cy="244475"/>
          </a:xfrm>
          <a:prstGeom prst="rect">
            <a:avLst/>
          </a:prstGeom>
        </p:spPr>
        <p:txBody>
          <a:bodyPr vert="horz" lIns="91440" tIns="45720" rIns="91440" bIns="45720" rtlCol="0" anchor="ctr"/>
          <a:lstStyle>
            <a:lvl1pPr algn="r">
              <a:defRPr sz="1000">
                <a:solidFill>
                  <a:schemeClr val="tx1">
                    <a:tint val="75000"/>
                  </a:schemeClr>
                </a:solidFill>
              </a:defRPr>
            </a:lvl1pPr>
          </a:lstStyle>
          <a:p>
            <a:fld id="{6936A965-BE18-DA4B-B9B1-3D3097AE78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9" r:id="rId6"/>
    <p:sldLayoutId id="2147483680" r:id="rId7"/>
  </p:sldLayoutIdLst>
  <p:hf hd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www.intropsych.com/ch11_personality/eriksons_psychosocial_stages.html"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lideshare.net/AhmedSidky/introduction-to-icagile-through-sustainable-agility-kiev-2013" TargetMode="Externa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Being ‘different’</a:t>
            </a:r>
            <a:endParaRPr lang="en-AU" dirty="0"/>
          </a:p>
        </p:txBody>
      </p:sp>
      <p:sp>
        <p:nvSpPr>
          <p:cNvPr id="3" name="Subtitle 2"/>
          <p:cNvSpPr>
            <a:spLocks noGrp="1"/>
          </p:cNvSpPr>
          <p:nvPr>
            <p:ph type="subTitle" idx="1"/>
          </p:nvPr>
        </p:nvSpPr>
        <p:spPr>
          <a:xfrm>
            <a:off x="685800" y="3716867"/>
            <a:ext cx="7772400" cy="1152313"/>
          </a:xfrm>
        </p:spPr>
        <p:txBody>
          <a:bodyPr/>
          <a:lstStyle/>
          <a:p>
            <a:r>
              <a:rPr lang="en-AU" b="1" i="1" dirty="0" smtClean="0">
                <a:solidFill>
                  <a:schemeClr val="tx1">
                    <a:lumMod val="75000"/>
                  </a:schemeClr>
                </a:solidFill>
              </a:rPr>
              <a:t>Impacts on identity, self-esteem and wellbeing</a:t>
            </a:r>
            <a:endParaRPr lang="en-AU" b="1" i="1" dirty="0">
              <a:solidFill>
                <a:schemeClr val="tx1">
                  <a:lumMod val="75000"/>
                </a:schemeClr>
              </a:solidFill>
            </a:endParaRPr>
          </a:p>
        </p:txBody>
      </p:sp>
      <p:sp>
        <p:nvSpPr>
          <p:cNvPr id="4" name="Title 1"/>
          <p:cNvSpPr txBox="1">
            <a:spLocks/>
          </p:cNvSpPr>
          <p:nvPr/>
        </p:nvSpPr>
        <p:spPr>
          <a:xfrm>
            <a:off x="685800" y="5031317"/>
            <a:ext cx="7772400" cy="1074420"/>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a:solidFill>
                  <a:schemeClr val="tx2"/>
                </a:solidFill>
                <a:latin typeface="+mj-lt"/>
                <a:ea typeface="+mj-ea"/>
                <a:cs typeface="+mj-cs"/>
              </a:defRPr>
            </a:lvl1pPr>
          </a:lstStyle>
          <a:p>
            <a:r>
              <a:rPr lang="en-AU" sz="2000" dirty="0" smtClean="0">
                <a:solidFill>
                  <a:srgbClr val="002060"/>
                </a:solidFill>
              </a:rPr>
              <a:t>Dr Liz Temple</a:t>
            </a:r>
          </a:p>
          <a:p>
            <a:r>
              <a:rPr lang="en-AU" sz="1800" dirty="0" smtClean="0">
                <a:solidFill>
                  <a:srgbClr val="002060"/>
                </a:solidFill>
              </a:rPr>
              <a:t>Faculty of Health, Federation University Australia</a:t>
            </a:r>
          </a:p>
          <a:p>
            <a:r>
              <a:rPr lang="en-AU" sz="1800" dirty="0" smtClean="0">
                <a:solidFill>
                  <a:srgbClr val="002060"/>
                </a:solidFill>
              </a:rPr>
              <a:t>e.temple@federation.edu.au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tropsych.com/ch11_personality/11eriksonst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9047"/>
            <a:ext cx="8890580" cy="50696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a:xfrm>
            <a:off x="457199" y="6477000"/>
            <a:ext cx="5582093" cy="244475"/>
          </a:xfrm>
        </p:spPr>
        <p:txBody>
          <a:bodyPr/>
          <a:lstStyle/>
          <a:p>
            <a:r>
              <a:rPr lang="en-US" dirty="0"/>
              <a:t>Image: </a:t>
            </a:r>
            <a:r>
              <a:rPr lang="en-US" dirty="0">
                <a:hlinkClick r:id="rId3"/>
              </a:rPr>
              <a:t>http://</a:t>
            </a:r>
            <a:r>
              <a:rPr lang="en-US" dirty="0" smtClean="0">
                <a:hlinkClick r:id="rId3"/>
              </a:rPr>
              <a:t>www.intropsych.com/ch11_personality/eriksons_psychosocial_stages.html</a:t>
            </a:r>
            <a:r>
              <a:rPr lang="en-US" dirty="0" smtClean="0"/>
              <a:t> </a:t>
            </a:r>
            <a:endParaRPr lang="en-US" dirty="0"/>
          </a:p>
        </p:txBody>
      </p:sp>
    </p:spTree>
    <p:extLst>
      <p:ext uri="{BB962C8B-B14F-4D97-AF65-F5344CB8AC3E}">
        <p14:creationId xmlns:p14="http://schemas.microsoft.com/office/powerpoint/2010/main" xmlns="" val="3129065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Early Childhood</a:t>
            </a:r>
            <a:endParaRPr lang="en-AU" dirty="0"/>
          </a:p>
        </p:txBody>
      </p:sp>
      <p:sp>
        <p:nvSpPr>
          <p:cNvPr id="3" name="Content Placeholder 2"/>
          <p:cNvSpPr>
            <a:spLocks noGrp="1"/>
          </p:cNvSpPr>
          <p:nvPr>
            <p:ph sz="half" idx="1"/>
          </p:nvPr>
        </p:nvSpPr>
        <p:spPr>
          <a:xfrm>
            <a:off x="199570" y="921657"/>
            <a:ext cx="7467600" cy="1201057"/>
          </a:xfrm>
        </p:spPr>
        <p:txBody>
          <a:bodyPr>
            <a:normAutofit/>
          </a:bodyPr>
          <a:lstStyle/>
          <a:p>
            <a:pPr marL="342900" indent="-342900">
              <a:buFont typeface="Arial" panose="020B0604020202020204" pitchFamily="34" charset="0"/>
              <a:buChar char="•"/>
            </a:pPr>
            <a:r>
              <a:rPr lang="en-AU" sz="2000" dirty="0" smtClean="0"/>
              <a:t>Trust vs. mistrust (birth – 1 year)</a:t>
            </a:r>
          </a:p>
          <a:p>
            <a:pPr marL="342900" indent="-342900">
              <a:buFont typeface="Arial" panose="020B0604020202020204" pitchFamily="34" charset="0"/>
              <a:buChar char="•"/>
            </a:pPr>
            <a:r>
              <a:rPr lang="en-AU" sz="2000" dirty="0"/>
              <a:t>Autonomy </a:t>
            </a:r>
            <a:r>
              <a:rPr lang="en-AU" sz="2000" dirty="0" smtClean="0"/>
              <a:t>vs. </a:t>
            </a:r>
            <a:r>
              <a:rPr lang="en-AU" sz="2000" dirty="0"/>
              <a:t>shame &amp; doubt </a:t>
            </a:r>
            <a:r>
              <a:rPr lang="en-AU" sz="2000" dirty="0" smtClean="0"/>
              <a:t>(1 </a:t>
            </a:r>
            <a:r>
              <a:rPr lang="en-AU" sz="2000" dirty="0"/>
              <a:t>– 3 years</a:t>
            </a:r>
            <a:r>
              <a:rPr lang="en-AU" sz="2000" dirty="0" smtClean="0"/>
              <a:t>)</a:t>
            </a:r>
          </a:p>
          <a:p>
            <a:pPr marL="342900" indent="-342900">
              <a:buFont typeface="Arial" panose="020B0604020202020204" pitchFamily="34" charset="0"/>
              <a:buChar char="•"/>
            </a:pPr>
            <a:r>
              <a:rPr lang="en-US" sz="2000" dirty="0"/>
              <a:t>Initiative vs. </a:t>
            </a:r>
            <a:r>
              <a:rPr lang="en-US" sz="2000" dirty="0" smtClean="0"/>
              <a:t>guilt </a:t>
            </a:r>
            <a:r>
              <a:rPr lang="en-US" sz="2000" dirty="0"/>
              <a:t>(</a:t>
            </a:r>
            <a:r>
              <a:rPr lang="en-US" sz="2000" dirty="0" smtClean="0"/>
              <a:t>3 – 6 years)</a:t>
            </a:r>
            <a:endParaRPr lang="en-US" sz="2000" dirty="0"/>
          </a:p>
          <a:p>
            <a:endParaRPr lang="en-AU" sz="2000" b="1" dirty="0" smtClean="0"/>
          </a:p>
          <a:p>
            <a:endParaRPr lang="en-AU" sz="2000" dirty="0"/>
          </a:p>
        </p:txBody>
      </p:sp>
      <p:graphicFrame>
        <p:nvGraphicFramePr>
          <p:cNvPr id="15" name="Content Placeholder 14"/>
          <p:cNvGraphicFramePr>
            <a:graphicFrameLocks noGrp="1"/>
          </p:cNvGraphicFramePr>
          <p:nvPr>
            <p:ph sz="half" idx="2"/>
            <p:extLst>
              <p:ext uri="{D42A27DB-BD31-4B8C-83A1-F6EECF244321}">
                <p14:modId xmlns:p14="http://schemas.microsoft.com/office/powerpoint/2010/main" xmlns="" val="2853571204"/>
              </p:ext>
            </p:extLst>
          </p:nvPr>
        </p:nvGraphicFramePr>
        <p:xfrm>
          <a:off x="3933370" y="2180772"/>
          <a:ext cx="5210630" cy="4442732"/>
        </p:xfrm>
        <a:graphic>
          <a:graphicData uri="http://schemas.openxmlformats.org/drawingml/2006/table">
            <a:tbl>
              <a:tblPr firstRow="1" bandRow="1">
                <a:tableStyleId>{5C22544A-7EE6-4342-B048-85BDC9FD1C3A}</a:tableStyleId>
              </a:tblPr>
              <a:tblGrid>
                <a:gridCol w="2496458"/>
                <a:gridCol w="2714172"/>
              </a:tblGrid>
              <a:tr h="408242">
                <a:tc>
                  <a:txBody>
                    <a:bodyPr/>
                    <a:lstStyle/>
                    <a:p>
                      <a:r>
                        <a:rPr lang="en-AU" dirty="0" smtClean="0"/>
                        <a:t>Type of care</a:t>
                      </a:r>
                      <a:endParaRPr lang="en-AU" dirty="0"/>
                    </a:p>
                  </a:txBody>
                  <a:tcPr/>
                </a:tc>
                <a:tc>
                  <a:txBody>
                    <a:bodyPr/>
                    <a:lstStyle/>
                    <a:p>
                      <a:r>
                        <a:rPr lang="en-AU" dirty="0" smtClean="0"/>
                        <a:t>Attachment orientation</a:t>
                      </a:r>
                      <a:endParaRPr lang="en-AU" dirty="0"/>
                    </a:p>
                  </a:txBody>
                  <a:tcPr/>
                </a:tc>
              </a:tr>
              <a:tr h="704638">
                <a:tc>
                  <a:txBody>
                    <a:bodyPr/>
                    <a:lstStyle/>
                    <a:p>
                      <a:r>
                        <a:rPr lang="en-GB" dirty="0" smtClean="0"/>
                        <a:t>Warm, responsive and consistent care</a:t>
                      </a:r>
                      <a:endParaRPr lang="en-AU" dirty="0"/>
                    </a:p>
                  </a:txBody>
                  <a:tcPr anchor="ctr"/>
                </a:tc>
                <a:tc>
                  <a:txBody>
                    <a:bodyPr/>
                    <a:lstStyle/>
                    <a:p>
                      <a:pPr algn="ctr"/>
                      <a:r>
                        <a:rPr lang="en-GB" dirty="0" smtClean="0"/>
                        <a:t>Secure</a:t>
                      </a:r>
                      <a:endParaRPr lang="en-AU" dirty="0"/>
                    </a:p>
                  </a:txBody>
                  <a:tcPr anchor="ctr"/>
                </a:tc>
              </a:tr>
              <a:tr h="10817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Inconsistent care – passive or intrusive  </a:t>
                      </a:r>
                    </a:p>
                  </a:txBody>
                  <a:tcPr anchor="ctr"/>
                </a:tc>
                <a:tc>
                  <a:txBody>
                    <a:bodyPr/>
                    <a:lstStyle/>
                    <a:p>
                      <a:pPr algn="ctr"/>
                      <a:r>
                        <a:rPr lang="en-GB" dirty="0" smtClean="0"/>
                        <a:t>Preoccupied/Ambivalent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(high attachment anxiety)</a:t>
                      </a:r>
                    </a:p>
                  </a:txBody>
                  <a:tcPr anchor="ctr"/>
                </a:tc>
              </a:tr>
              <a:tr h="93951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Emotionally distant and insufficient care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t>Dismissing/Avoidant  </a:t>
                      </a:r>
                      <a:r>
                        <a:rPr lang="en-GB" sz="1600" dirty="0" smtClean="0"/>
                        <a:t>(high attachment avoidance)</a:t>
                      </a:r>
                    </a:p>
                  </a:txBody>
                  <a:tcPr anchor="ctr"/>
                </a:tc>
              </a:tr>
              <a:tr h="130861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Extreme and erratic care – neglectful, abusive or overly intrusive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t>Fearful/Disorganised </a:t>
                      </a:r>
                      <a:r>
                        <a:rPr lang="en-GB" sz="1600" dirty="0" smtClean="0"/>
                        <a:t>(high anxiety &amp; avoidance)</a:t>
                      </a:r>
                    </a:p>
                    <a:p>
                      <a:pPr algn="ctr"/>
                      <a:endParaRPr lang="en-AU" dirty="0"/>
                    </a:p>
                  </a:txBody>
                  <a:tcPr anchor="ctr"/>
                </a:tc>
              </a:tr>
            </a:tbl>
          </a:graphicData>
        </a:graphic>
      </p:graphicFrame>
      <p:sp>
        <p:nvSpPr>
          <p:cNvPr id="5" name="Slide Number Placeholder 4"/>
          <p:cNvSpPr>
            <a:spLocks noGrp="1"/>
          </p:cNvSpPr>
          <p:nvPr>
            <p:ph type="sldNum" sz="quarter" idx="12"/>
          </p:nvPr>
        </p:nvSpPr>
        <p:spPr/>
        <p:txBody>
          <a:bodyPr/>
          <a:lstStyle/>
          <a:p>
            <a:fld id="{6936A965-BE18-DA4B-B9B1-3D3097AE7885}" type="slidenum">
              <a:rPr lang="en-US" smtClean="0"/>
              <a:pPr/>
              <a:t>11</a:t>
            </a:fld>
            <a:endParaRPr lang="en-US"/>
          </a:p>
        </p:txBody>
      </p:sp>
      <p:sp>
        <p:nvSpPr>
          <p:cNvPr id="17" name="Content Placeholder 2"/>
          <p:cNvSpPr txBox="1">
            <a:spLocks/>
          </p:cNvSpPr>
          <p:nvPr/>
        </p:nvSpPr>
        <p:spPr>
          <a:xfrm>
            <a:off x="199570" y="2278744"/>
            <a:ext cx="3476170" cy="399142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Font typeface="Lucida Grande"/>
              <a:buChar char="&gt;"/>
              <a:defRPr sz="18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200" b="1" dirty="0" smtClean="0"/>
          </a:p>
          <a:p>
            <a:r>
              <a:rPr lang="en-AU" sz="2000" b="1" dirty="0" smtClean="0"/>
              <a:t>Attachment Theory </a:t>
            </a:r>
          </a:p>
          <a:p>
            <a:r>
              <a:rPr lang="en-AU" sz="1800" dirty="0" smtClean="0"/>
              <a:t>(Bowlby &amp; Ainsworth)</a:t>
            </a:r>
          </a:p>
          <a:p>
            <a:pPr marL="268288" lvl="1">
              <a:lnSpc>
                <a:spcPct val="110000"/>
              </a:lnSpc>
            </a:pPr>
            <a:endParaRPr lang="en-AU" sz="1200" dirty="0" smtClean="0"/>
          </a:p>
          <a:p>
            <a:pPr marL="268288" lvl="1">
              <a:lnSpc>
                <a:spcPct val="110000"/>
              </a:lnSpc>
            </a:pPr>
            <a:r>
              <a:rPr lang="en-AU" sz="2000" dirty="0" smtClean="0"/>
              <a:t>Lays the foundation for social &amp; emotional wellbeing throughout life</a:t>
            </a:r>
          </a:p>
          <a:p>
            <a:pPr marL="268288" lvl="1">
              <a:lnSpc>
                <a:spcPct val="110000"/>
              </a:lnSpc>
            </a:pPr>
            <a:r>
              <a:rPr lang="en-AU" sz="2000" dirty="0" smtClean="0"/>
              <a:t>Does not generally change substantially from childhood without intervention </a:t>
            </a:r>
            <a:endParaRPr lang="en-AU" sz="2000" b="1" dirty="0" smtClean="0"/>
          </a:p>
          <a:p>
            <a:endParaRPr lang="en-AU" dirty="0"/>
          </a:p>
        </p:txBody>
      </p:sp>
    </p:spTree>
    <p:extLst>
      <p:ext uri="{BB962C8B-B14F-4D97-AF65-F5344CB8AC3E}">
        <p14:creationId xmlns:p14="http://schemas.microsoft.com/office/powerpoint/2010/main" xmlns="" val="33032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1491102" y="-12281"/>
            <a:ext cx="7652898" cy="607660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dirty="0" smtClean="0"/>
              <a:t>Image: </a:t>
            </a:r>
            <a:r>
              <a:rPr lang="en-AU" dirty="0"/>
              <a:t>Bartholomew and </a:t>
            </a:r>
            <a:r>
              <a:rPr lang="en-AU" dirty="0" smtClean="0"/>
              <a:t>Horowitz, 1991</a:t>
            </a:r>
            <a:endParaRPr lang="en-US"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12</a:t>
            </a:fld>
            <a:endParaRPr lang="en-US"/>
          </a:p>
        </p:txBody>
      </p:sp>
      <p:sp>
        <p:nvSpPr>
          <p:cNvPr id="12" name="TextBox 11"/>
          <p:cNvSpPr txBox="1"/>
          <p:nvPr/>
        </p:nvSpPr>
        <p:spPr>
          <a:xfrm>
            <a:off x="6744746" y="4784190"/>
            <a:ext cx="1917646" cy="461665"/>
          </a:xfrm>
          <a:prstGeom prst="rect">
            <a:avLst/>
          </a:prstGeom>
          <a:noFill/>
        </p:spPr>
        <p:txBody>
          <a:bodyPr wrap="square" rtlCol="0">
            <a:spAutoFit/>
          </a:bodyPr>
          <a:lstStyle/>
          <a:p>
            <a:pPr algn="ctr"/>
            <a:r>
              <a:rPr lang="en-AU" sz="2400" b="1" dirty="0" smtClean="0">
                <a:solidFill>
                  <a:schemeClr val="tx1">
                    <a:lumMod val="50000"/>
                  </a:schemeClr>
                </a:solidFill>
                <a:latin typeface="Bodoni MT Condensed" panose="02070606080606020203" pitchFamily="18" charset="0"/>
              </a:rPr>
              <a:t>Disorganised</a:t>
            </a:r>
            <a:endParaRPr lang="en-AU" sz="2400" b="1" dirty="0">
              <a:solidFill>
                <a:schemeClr val="tx1">
                  <a:lumMod val="50000"/>
                </a:schemeClr>
              </a:solidFill>
              <a:latin typeface="Bodoni MT Condensed" panose="02070606080606020203" pitchFamily="18" charset="0"/>
            </a:endParaRPr>
          </a:p>
        </p:txBody>
      </p:sp>
      <p:sp>
        <p:nvSpPr>
          <p:cNvPr id="15" name="Content Placeholder 2"/>
          <p:cNvSpPr txBox="1">
            <a:spLocks/>
          </p:cNvSpPr>
          <p:nvPr/>
        </p:nvSpPr>
        <p:spPr>
          <a:xfrm>
            <a:off x="340821" y="403167"/>
            <a:ext cx="3832167" cy="216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877"/>
                </a:solidFill>
                <a:latin typeface="+mn-lt"/>
                <a:ea typeface="+mn-ea"/>
                <a:cs typeface="+mn-cs"/>
              </a:defRPr>
            </a:lvl3pPr>
            <a:lvl4pPr marL="1600200" indent="-228600" algn="l" defTabSz="457200" rtl="0" eaLnBrk="1" latinLnBrk="0" hangingPunct="1">
              <a:spcBef>
                <a:spcPct val="20000"/>
              </a:spcBef>
              <a:buFont typeface="Lucida Grande"/>
              <a:buChar char="&gt;"/>
              <a:defRPr sz="2000" kern="1200">
                <a:solidFill>
                  <a:srgbClr val="7778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778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Font typeface="Arial"/>
              <a:buNone/>
            </a:pPr>
            <a:r>
              <a:rPr lang="en-AU" sz="2200" dirty="0" smtClean="0"/>
              <a:t>Securely attached individuals tend to feel positively about themselves and other people, and to view the world to be a generally safe place</a:t>
            </a:r>
          </a:p>
          <a:p>
            <a:endParaRPr lang="en-AU" dirty="0"/>
          </a:p>
        </p:txBody>
      </p:sp>
      <p:sp>
        <p:nvSpPr>
          <p:cNvPr id="16" name="TextBox 15"/>
          <p:cNvSpPr txBox="1"/>
          <p:nvPr/>
        </p:nvSpPr>
        <p:spPr>
          <a:xfrm>
            <a:off x="4827100" y="4814951"/>
            <a:ext cx="1917646" cy="461665"/>
          </a:xfrm>
          <a:prstGeom prst="rect">
            <a:avLst/>
          </a:prstGeom>
          <a:noFill/>
        </p:spPr>
        <p:txBody>
          <a:bodyPr wrap="square" rtlCol="0">
            <a:spAutoFit/>
          </a:bodyPr>
          <a:lstStyle/>
          <a:p>
            <a:pPr algn="ctr"/>
            <a:r>
              <a:rPr lang="en-AU" sz="2400" b="1" dirty="0" smtClean="0">
                <a:solidFill>
                  <a:schemeClr val="tx1">
                    <a:lumMod val="50000"/>
                  </a:schemeClr>
                </a:solidFill>
                <a:latin typeface="Bodoni MT Condensed" panose="02070606080606020203" pitchFamily="18" charset="0"/>
              </a:rPr>
              <a:t>Avoidant</a:t>
            </a:r>
            <a:endParaRPr lang="en-AU" sz="2400" b="1" dirty="0">
              <a:solidFill>
                <a:schemeClr val="tx1">
                  <a:lumMod val="50000"/>
                </a:schemeClr>
              </a:solidFill>
              <a:latin typeface="Bodoni MT Condensed" panose="02070606080606020203" pitchFamily="18" charset="0"/>
            </a:endParaRPr>
          </a:p>
        </p:txBody>
      </p:sp>
      <p:sp>
        <p:nvSpPr>
          <p:cNvPr id="17" name="TextBox 16"/>
          <p:cNvSpPr txBox="1"/>
          <p:nvPr/>
        </p:nvSpPr>
        <p:spPr>
          <a:xfrm>
            <a:off x="6810718" y="3042269"/>
            <a:ext cx="1917646" cy="461665"/>
          </a:xfrm>
          <a:prstGeom prst="rect">
            <a:avLst/>
          </a:prstGeom>
          <a:noFill/>
        </p:spPr>
        <p:txBody>
          <a:bodyPr wrap="square" rtlCol="0">
            <a:spAutoFit/>
          </a:bodyPr>
          <a:lstStyle/>
          <a:p>
            <a:pPr algn="ctr"/>
            <a:r>
              <a:rPr lang="en-AU" sz="2400" b="1" dirty="0" smtClean="0">
                <a:solidFill>
                  <a:schemeClr val="tx1">
                    <a:lumMod val="50000"/>
                  </a:schemeClr>
                </a:solidFill>
                <a:latin typeface="Bodoni MT Condensed" panose="02070606080606020203" pitchFamily="18" charset="0"/>
              </a:rPr>
              <a:t>Ambivalent</a:t>
            </a:r>
            <a:endParaRPr lang="en-AU" sz="2400" b="1" dirty="0">
              <a:solidFill>
                <a:schemeClr val="tx1">
                  <a:lumMod val="50000"/>
                </a:schemeClr>
              </a:solidFill>
              <a:latin typeface="Bodoni MT Condensed" panose="02070606080606020203" pitchFamily="18" charset="0"/>
            </a:endParaRPr>
          </a:p>
        </p:txBody>
      </p:sp>
    </p:spTree>
    <p:extLst>
      <p:ext uri="{BB962C8B-B14F-4D97-AF65-F5344CB8AC3E}">
        <p14:creationId xmlns:p14="http://schemas.microsoft.com/office/powerpoint/2010/main" xmlns="" val="3296579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090229" cy="788618"/>
          </a:xfrm>
        </p:spPr>
        <p:txBody>
          <a:bodyPr/>
          <a:lstStyle/>
          <a:p>
            <a:r>
              <a:rPr lang="en-AU" dirty="0" smtClean="0"/>
              <a:t>Secure attachment</a:t>
            </a:r>
            <a:endParaRPr lang="en-AU" dirty="0"/>
          </a:p>
        </p:txBody>
      </p:sp>
      <p:sp>
        <p:nvSpPr>
          <p:cNvPr id="3" name="Content Placeholder 2"/>
          <p:cNvSpPr>
            <a:spLocks noGrp="1"/>
          </p:cNvSpPr>
          <p:nvPr>
            <p:ph idx="1"/>
          </p:nvPr>
        </p:nvSpPr>
        <p:spPr>
          <a:xfrm>
            <a:off x="457200" y="1035096"/>
            <a:ext cx="8387542" cy="5089933"/>
          </a:xfrm>
        </p:spPr>
        <p:txBody>
          <a:bodyPr>
            <a:normAutofit/>
          </a:bodyPr>
          <a:lstStyle/>
          <a:p>
            <a:r>
              <a:rPr lang="en-AU" dirty="0" smtClean="0"/>
              <a:t>Warm</a:t>
            </a:r>
            <a:r>
              <a:rPr lang="en-AU" dirty="0"/>
              <a:t>, responsive and consistent caregiving during early childhood </a:t>
            </a:r>
            <a:endParaRPr lang="en-AU" dirty="0" smtClean="0"/>
          </a:p>
          <a:p>
            <a:endParaRPr lang="en-AU" sz="1000" dirty="0"/>
          </a:p>
          <a:p>
            <a:pPr marL="342900" indent="-342900">
              <a:buFont typeface="Arial" panose="020B0604020202020204" pitchFamily="34" charset="0"/>
              <a:buChar char="•"/>
            </a:pPr>
            <a:r>
              <a:rPr lang="en-AU" sz="2000" b="1" dirty="0"/>
              <a:t>child’s needs are </a:t>
            </a:r>
            <a:r>
              <a:rPr lang="en-AU" sz="2000" b="1" dirty="0" smtClean="0"/>
              <a:t>met</a:t>
            </a:r>
          </a:p>
          <a:p>
            <a:pPr lvl="1"/>
            <a:r>
              <a:rPr lang="en-AU" sz="2000" dirty="0" smtClean="0">
                <a:solidFill>
                  <a:schemeClr val="tx2"/>
                </a:solidFill>
              </a:rPr>
              <a:t>views </a:t>
            </a:r>
            <a:r>
              <a:rPr lang="en-AU" sz="2000" dirty="0">
                <a:solidFill>
                  <a:schemeClr val="tx2"/>
                </a:solidFill>
              </a:rPr>
              <a:t>people as being reliable, caring and </a:t>
            </a:r>
            <a:r>
              <a:rPr lang="en-AU" sz="2000" dirty="0" smtClean="0">
                <a:solidFill>
                  <a:schemeClr val="tx2"/>
                </a:solidFill>
              </a:rPr>
              <a:t>trustworthy</a:t>
            </a:r>
          </a:p>
          <a:p>
            <a:pPr lvl="1"/>
            <a:r>
              <a:rPr lang="en-AU" sz="2000" dirty="0" smtClean="0">
                <a:solidFill>
                  <a:schemeClr val="tx2"/>
                </a:solidFill>
              </a:rPr>
              <a:t>able </a:t>
            </a:r>
            <a:r>
              <a:rPr lang="en-AU" sz="2000" dirty="0">
                <a:solidFill>
                  <a:schemeClr val="tx2"/>
                </a:solidFill>
              </a:rPr>
              <a:t>to develop good interpersonal relationships with others </a:t>
            </a:r>
          </a:p>
          <a:p>
            <a:pPr lvl="1"/>
            <a:endParaRPr lang="en-AU" sz="1000" dirty="0" smtClean="0"/>
          </a:p>
          <a:p>
            <a:pPr marL="57150" indent="-342900">
              <a:buFont typeface="Arial" panose="020B0604020202020204" pitchFamily="34" charset="0"/>
              <a:buChar char="•"/>
            </a:pPr>
            <a:r>
              <a:rPr lang="en-AU" sz="2000" b="1" dirty="0" smtClean="0"/>
              <a:t>child </a:t>
            </a:r>
            <a:r>
              <a:rPr lang="en-AU" sz="2000" b="1" dirty="0"/>
              <a:t>feels safe in physical </a:t>
            </a:r>
            <a:r>
              <a:rPr lang="en-AU" sz="2000" b="1" dirty="0" smtClean="0"/>
              <a:t>environment</a:t>
            </a:r>
          </a:p>
          <a:p>
            <a:pPr lvl="1"/>
            <a:r>
              <a:rPr lang="en-AU" sz="2000" dirty="0" smtClean="0">
                <a:solidFill>
                  <a:schemeClr val="tx2"/>
                </a:solidFill>
              </a:rPr>
              <a:t>enables </a:t>
            </a:r>
            <a:r>
              <a:rPr lang="en-AU" sz="2000" dirty="0">
                <a:solidFill>
                  <a:schemeClr val="tx2"/>
                </a:solidFill>
              </a:rPr>
              <a:t>child to explore and learn </a:t>
            </a:r>
            <a:endParaRPr lang="en-AU" sz="2000" dirty="0" smtClean="0">
              <a:solidFill>
                <a:schemeClr val="tx2"/>
              </a:solidFill>
            </a:endParaRPr>
          </a:p>
          <a:p>
            <a:pPr lvl="1"/>
            <a:r>
              <a:rPr lang="en-AU" sz="2000" dirty="0" smtClean="0">
                <a:solidFill>
                  <a:schemeClr val="tx2"/>
                </a:solidFill>
              </a:rPr>
              <a:t>develops </a:t>
            </a:r>
            <a:r>
              <a:rPr lang="en-AU" sz="2000" dirty="0">
                <a:solidFill>
                  <a:schemeClr val="tx2"/>
                </a:solidFill>
              </a:rPr>
              <a:t>feelings of </a:t>
            </a:r>
            <a:r>
              <a:rPr lang="en-AU" sz="2000" dirty="0" smtClean="0">
                <a:solidFill>
                  <a:schemeClr val="tx2"/>
                </a:solidFill>
              </a:rPr>
              <a:t>self-efficacy </a:t>
            </a:r>
            <a:r>
              <a:rPr lang="en-AU" sz="2000" dirty="0">
                <a:solidFill>
                  <a:schemeClr val="tx2"/>
                </a:solidFill>
              </a:rPr>
              <a:t>and autonomy</a:t>
            </a:r>
          </a:p>
          <a:p>
            <a:pPr lvl="1"/>
            <a:endParaRPr lang="en-AU" sz="1000" dirty="0" smtClean="0"/>
          </a:p>
          <a:p>
            <a:pPr marL="342900" indent="-342900">
              <a:buFont typeface="Arial" panose="020B0604020202020204" pitchFamily="34" charset="0"/>
              <a:buChar char="•"/>
            </a:pPr>
            <a:r>
              <a:rPr lang="en-AU" sz="2000" b="1" dirty="0" smtClean="0"/>
              <a:t>child </a:t>
            </a:r>
            <a:r>
              <a:rPr lang="en-AU" sz="2000" b="1" dirty="0"/>
              <a:t>feels valued</a:t>
            </a:r>
          </a:p>
          <a:p>
            <a:pPr lvl="1"/>
            <a:r>
              <a:rPr lang="en-AU" sz="2000" dirty="0">
                <a:solidFill>
                  <a:schemeClr val="tx2"/>
                </a:solidFill>
              </a:rPr>
              <a:t>develops feelings of self-worth, belonging and feels </a:t>
            </a:r>
            <a:r>
              <a:rPr lang="en-AU" sz="2000" dirty="0" smtClean="0">
                <a:solidFill>
                  <a:schemeClr val="tx2"/>
                </a:solidFill>
              </a:rPr>
              <a:t>loved</a:t>
            </a:r>
          </a:p>
          <a:p>
            <a:pPr lvl="1"/>
            <a:r>
              <a:rPr lang="en-AU" sz="2000" dirty="0"/>
              <a:t>p</a:t>
            </a:r>
            <a:r>
              <a:rPr lang="en-AU" sz="2000" dirty="0" smtClean="0"/>
              <a:t>ositive core beliefs/self-schema and self-esteem develop</a:t>
            </a:r>
            <a:endParaRPr lang="en-AU" sz="2000" dirty="0">
              <a:solidFill>
                <a:schemeClr val="tx2"/>
              </a:solidFill>
            </a:endParaRPr>
          </a:p>
        </p:txBody>
      </p:sp>
      <p:sp>
        <p:nvSpPr>
          <p:cNvPr id="5" name="Slide Number Placeholder 4"/>
          <p:cNvSpPr>
            <a:spLocks noGrp="1"/>
          </p:cNvSpPr>
          <p:nvPr>
            <p:ph type="sldNum" sz="quarter" idx="12"/>
          </p:nvPr>
        </p:nvSpPr>
        <p:spPr/>
        <p:txBody>
          <a:bodyPr/>
          <a:lstStyle/>
          <a:p>
            <a:fld id="{6936A965-BE18-DA4B-B9B1-3D3097AE7885}" type="slidenum">
              <a:rPr lang="en-US" smtClean="0"/>
              <a:pPr/>
              <a:t>13</a:t>
            </a:fld>
            <a:endParaRPr lang="en-US"/>
          </a:p>
        </p:txBody>
      </p:sp>
    </p:spTree>
    <p:extLst>
      <p:ext uri="{BB962C8B-B14F-4D97-AF65-F5344CB8AC3E}">
        <p14:creationId xmlns:p14="http://schemas.microsoft.com/office/powerpoint/2010/main" xmlns="" val="1509177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Core </a:t>
            </a:r>
            <a:r>
              <a:rPr lang="en-AU" dirty="0"/>
              <a:t>b</a:t>
            </a:r>
            <a:r>
              <a:rPr lang="en-AU" dirty="0" smtClean="0"/>
              <a:t>eliefs/Self-schema</a:t>
            </a:r>
            <a:endParaRPr lang="en-AU"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67640572"/>
              </p:ext>
            </p:extLst>
          </p:nvPr>
        </p:nvGraphicFramePr>
        <p:xfrm>
          <a:off x="457200" y="1188720"/>
          <a:ext cx="8229600" cy="4358640"/>
        </p:xfrm>
        <a:graphic>
          <a:graphicData uri="http://schemas.openxmlformats.org/drawingml/2006/table">
            <a:tbl>
              <a:tblPr firstRow="1" bandRow="1">
                <a:tableStyleId>{284E427A-3D55-4303-BF80-6455036E1DE7}</a:tableStyleId>
              </a:tblPr>
              <a:tblGrid>
                <a:gridCol w="2606040"/>
                <a:gridCol w="5623560"/>
              </a:tblGrid>
              <a:tr h="370840">
                <a:tc>
                  <a:txBody>
                    <a:bodyPr/>
                    <a:lstStyle/>
                    <a:p>
                      <a:r>
                        <a:rPr lang="en-AU" sz="2000" dirty="0" smtClean="0"/>
                        <a:t>Core Belief</a:t>
                      </a:r>
                      <a:endParaRPr lang="en-AU" sz="2000" dirty="0"/>
                    </a:p>
                  </a:txBody>
                  <a:tcPr/>
                </a:tc>
                <a:tc>
                  <a:txBody>
                    <a:bodyPr/>
                    <a:lstStyle/>
                    <a:p>
                      <a:r>
                        <a:rPr lang="en-AU" sz="2000" dirty="0" smtClean="0"/>
                        <a:t>Positive state</a:t>
                      </a:r>
                      <a:endParaRPr lang="en-AU" sz="2000" dirty="0"/>
                    </a:p>
                  </a:txBody>
                  <a:tcPr/>
                </a:tc>
              </a:tr>
              <a:tr h="370840">
                <a:tc>
                  <a:txBody>
                    <a:bodyPr/>
                    <a:lstStyle/>
                    <a:p>
                      <a:r>
                        <a:rPr lang="en-AU" sz="2000" dirty="0" smtClean="0"/>
                        <a:t>Value</a:t>
                      </a:r>
                      <a:endParaRPr lang="en-AU" sz="2000" dirty="0"/>
                    </a:p>
                  </a:txBody>
                  <a:tcPr/>
                </a:tc>
                <a:tc>
                  <a:txBody>
                    <a:bodyPr/>
                    <a:lstStyle/>
                    <a:p>
                      <a:r>
                        <a:rPr lang="en-AU" sz="2000" dirty="0" smtClean="0"/>
                        <a:t>I am worthy</a:t>
                      </a:r>
                      <a:endParaRPr lang="en-AU" sz="2000" dirty="0"/>
                    </a:p>
                  </a:txBody>
                  <a:tcPr/>
                </a:tc>
              </a:tr>
              <a:tr h="370840">
                <a:tc>
                  <a:txBody>
                    <a:bodyPr/>
                    <a:lstStyle/>
                    <a:p>
                      <a:r>
                        <a:rPr lang="en-AU" sz="2000" dirty="0" smtClean="0"/>
                        <a:t>Security</a:t>
                      </a:r>
                      <a:endParaRPr lang="en-AU" sz="2000" dirty="0"/>
                    </a:p>
                  </a:txBody>
                  <a:tcPr/>
                </a:tc>
                <a:tc>
                  <a:txBody>
                    <a:bodyPr/>
                    <a:lstStyle/>
                    <a:p>
                      <a:r>
                        <a:rPr lang="en-AU" sz="2000" dirty="0" smtClean="0"/>
                        <a:t>I am safe</a:t>
                      </a:r>
                      <a:endParaRPr lang="en-AU" sz="2000" dirty="0"/>
                    </a:p>
                  </a:txBody>
                  <a:tcPr/>
                </a:tc>
              </a:tr>
              <a:tr h="370840">
                <a:tc>
                  <a:txBody>
                    <a:bodyPr/>
                    <a:lstStyle/>
                    <a:p>
                      <a:r>
                        <a:rPr lang="en-AU" sz="2000" dirty="0" smtClean="0"/>
                        <a:t>Performance</a:t>
                      </a:r>
                      <a:endParaRPr lang="en-AU" sz="2000" dirty="0"/>
                    </a:p>
                  </a:txBody>
                  <a:tcPr/>
                </a:tc>
                <a:tc>
                  <a:txBody>
                    <a:bodyPr/>
                    <a:lstStyle/>
                    <a:p>
                      <a:r>
                        <a:rPr lang="en-AU" sz="2000" dirty="0" smtClean="0"/>
                        <a:t>I am competent</a:t>
                      </a:r>
                      <a:endParaRPr lang="en-AU" sz="2000" dirty="0"/>
                    </a:p>
                  </a:txBody>
                  <a:tcPr/>
                </a:tc>
              </a:tr>
              <a:tr h="370840">
                <a:tc>
                  <a:txBody>
                    <a:bodyPr/>
                    <a:lstStyle/>
                    <a:p>
                      <a:r>
                        <a:rPr lang="en-AU" sz="2000" dirty="0" smtClean="0"/>
                        <a:t>Control</a:t>
                      </a:r>
                      <a:endParaRPr lang="en-AU" sz="2000" dirty="0"/>
                    </a:p>
                  </a:txBody>
                  <a:tcPr/>
                </a:tc>
                <a:tc>
                  <a:txBody>
                    <a:bodyPr/>
                    <a:lstStyle/>
                    <a:p>
                      <a:r>
                        <a:rPr lang="en-AU" sz="2000" dirty="0" smtClean="0"/>
                        <a:t>I am powerful</a:t>
                      </a:r>
                      <a:endParaRPr lang="en-AU" sz="2000" dirty="0"/>
                    </a:p>
                  </a:txBody>
                  <a:tcPr/>
                </a:tc>
              </a:tr>
              <a:tr h="370840">
                <a:tc>
                  <a:txBody>
                    <a:bodyPr/>
                    <a:lstStyle/>
                    <a:p>
                      <a:r>
                        <a:rPr lang="en-AU" sz="2000" dirty="0" smtClean="0"/>
                        <a:t>Love</a:t>
                      </a:r>
                      <a:endParaRPr lang="en-AU" sz="2000" dirty="0"/>
                    </a:p>
                  </a:txBody>
                  <a:tcPr/>
                </a:tc>
                <a:tc>
                  <a:txBody>
                    <a:bodyPr/>
                    <a:lstStyle/>
                    <a:p>
                      <a:r>
                        <a:rPr lang="en-AU" sz="2000" dirty="0" smtClean="0"/>
                        <a:t>I am loved</a:t>
                      </a:r>
                      <a:endParaRPr lang="en-AU" sz="2000" dirty="0"/>
                    </a:p>
                  </a:txBody>
                  <a:tcPr/>
                </a:tc>
              </a:tr>
              <a:tr h="370840">
                <a:tc>
                  <a:txBody>
                    <a:bodyPr/>
                    <a:lstStyle/>
                    <a:p>
                      <a:r>
                        <a:rPr lang="en-AU" sz="2000" dirty="0" smtClean="0"/>
                        <a:t>Autonomy</a:t>
                      </a:r>
                      <a:endParaRPr lang="en-AU" sz="2000" dirty="0"/>
                    </a:p>
                  </a:txBody>
                  <a:tcPr/>
                </a:tc>
                <a:tc>
                  <a:txBody>
                    <a:bodyPr/>
                    <a:lstStyle/>
                    <a:p>
                      <a:r>
                        <a:rPr lang="en-AU" sz="2000" dirty="0" smtClean="0"/>
                        <a:t>I am autonomous</a:t>
                      </a:r>
                      <a:endParaRPr lang="en-AU" sz="2000" dirty="0"/>
                    </a:p>
                  </a:txBody>
                  <a:tcPr/>
                </a:tc>
              </a:tr>
              <a:tr h="370840">
                <a:tc>
                  <a:txBody>
                    <a:bodyPr/>
                    <a:lstStyle/>
                    <a:p>
                      <a:r>
                        <a:rPr lang="en-AU" sz="2000" dirty="0" smtClean="0"/>
                        <a:t>Justice</a:t>
                      </a:r>
                      <a:endParaRPr lang="en-AU" sz="2000" dirty="0"/>
                    </a:p>
                  </a:txBody>
                  <a:tcPr/>
                </a:tc>
                <a:tc>
                  <a:txBody>
                    <a:bodyPr/>
                    <a:lstStyle/>
                    <a:p>
                      <a:r>
                        <a:rPr lang="en-AU" sz="2000" dirty="0" smtClean="0"/>
                        <a:t>I am treated justly</a:t>
                      </a:r>
                      <a:endParaRPr lang="en-AU" sz="2000" dirty="0"/>
                    </a:p>
                  </a:txBody>
                  <a:tcPr/>
                </a:tc>
              </a:tr>
              <a:tr h="370840">
                <a:tc>
                  <a:txBody>
                    <a:bodyPr/>
                    <a:lstStyle/>
                    <a:p>
                      <a:r>
                        <a:rPr lang="en-AU" sz="2000" dirty="0" smtClean="0"/>
                        <a:t>Belonging</a:t>
                      </a:r>
                      <a:endParaRPr lang="en-AU" sz="2000" dirty="0"/>
                    </a:p>
                  </a:txBody>
                  <a:tcPr/>
                </a:tc>
                <a:tc>
                  <a:txBody>
                    <a:bodyPr/>
                    <a:lstStyle/>
                    <a:p>
                      <a:r>
                        <a:rPr lang="en-AU" sz="2000" dirty="0" smtClean="0"/>
                        <a:t>I belong</a:t>
                      </a:r>
                      <a:endParaRPr lang="en-AU" sz="2000" dirty="0"/>
                    </a:p>
                  </a:txBody>
                  <a:tcPr/>
                </a:tc>
              </a:tr>
              <a:tr h="370840">
                <a:tc>
                  <a:txBody>
                    <a:bodyPr/>
                    <a:lstStyle/>
                    <a:p>
                      <a:r>
                        <a:rPr lang="en-AU" sz="2000" dirty="0" smtClean="0"/>
                        <a:t>Others</a:t>
                      </a:r>
                      <a:endParaRPr lang="en-AU" sz="2000" dirty="0"/>
                    </a:p>
                  </a:txBody>
                  <a:tcPr/>
                </a:tc>
                <a:tc>
                  <a:txBody>
                    <a:bodyPr/>
                    <a:lstStyle/>
                    <a:p>
                      <a:r>
                        <a:rPr lang="en-AU" sz="2000" dirty="0" smtClean="0"/>
                        <a:t>People are good</a:t>
                      </a:r>
                      <a:endParaRPr lang="en-AU" sz="2000" dirty="0"/>
                    </a:p>
                  </a:txBody>
                  <a:tcPr/>
                </a:tc>
              </a:tr>
              <a:tr h="370840">
                <a:tc>
                  <a:txBody>
                    <a:bodyPr/>
                    <a:lstStyle/>
                    <a:p>
                      <a:r>
                        <a:rPr lang="en-AU" sz="2000" dirty="0" smtClean="0"/>
                        <a:t>Standards</a:t>
                      </a:r>
                      <a:endParaRPr lang="en-AU" sz="2000" dirty="0"/>
                    </a:p>
                  </a:txBody>
                  <a:tcPr/>
                </a:tc>
                <a:tc>
                  <a:txBody>
                    <a:bodyPr/>
                    <a:lstStyle/>
                    <a:p>
                      <a:r>
                        <a:rPr lang="en-AU" sz="2000" dirty="0" smtClean="0"/>
                        <a:t>My standards are reasonable and flexible</a:t>
                      </a:r>
                      <a:endParaRPr lang="en-AU" sz="2000" dirty="0"/>
                    </a:p>
                  </a:txBody>
                  <a:tcPr/>
                </a:tc>
              </a:tr>
            </a:tbl>
          </a:graphicData>
        </a:graphic>
      </p:graphicFrame>
      <p:sp>
        <p:nvSpPr>
          <p:cNvPr id="4" name="Footer Placeholder 3"/>
          <p:cNvSpPr>
            <a:spLocks noGrp="1"/>
          </p:cNvSpPr>
          <p:nvPr>
            <p:ph type="ftr" sz="quarter" idx="11"/>
          </p:nvPr>
        </p:nvSpPr>
        <p:spPr/>
        <p:txBody>
          <a:bodyPr/>
          <a:lstStyle/>
          <a:p>
            <a:r>
              <a:rPr lang="en-AU" dirty="0"/>
              <a:t>McKay &amp; Fanning, 1991</a:t>
            </a:r>
            <a:endParaRPr lang="en-US"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14</a:t>
            </a:fld>
            <a:endParaRPr lang="en-US"/>
          </a:p>
        </p:txBody>
      </p:sp>
    </p:spTree>
    <p:extLst>
      <p:ext uri="{BB962C8B-B14F-4D97-AF65-F5344CB8AC3E}">
        <p14:creationId xmlns:p14="http://schemas.microsoft.com/office/powerpoint/2010/main" xmlns="" val="2791310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819"/>
          </a:xfrm>
        </p:spPr>
        <p:txBody>
          <a:bodyPr/>
          <a:lstStyle/>
          <a:p>
            <a:r>
              <a:rPr lang="en-AU" sz="2800" dirty="0" smtClean="0"/>
              <a:t>Outcomes associated with secure attachment</a:t>
            </a:r>
            <a:endParaRPr lang="en-AU" dirty="0"/>
          </a:p>
        </p:txBody>
      </p:sp>
      <p:sp>
        <p:nvSpPr>
          <p:cNvPr id="3" name="Content Placeholder 2"/>
          <p:cNvSpPr>
            <a:spLocks noGrp="1"/>
          </p:cNvSpPr>
          <p:nvPr>
            <p:ph sz="quarter" idx="1"/>
          </p:nvPr>
        </p:nvSpPr>
        <p:spPr>
          <a:xfrm>
            <a:off x="457200" y="972457"/>
            <a:ext cx="7931224" cy="5501495"/>
          </a:xfrm>
        </p:spPr>
        <p:txBody>
          <a:bodyPr>
            <a:normAutofit fontScale="92500"/>
          </a:bodyPr>
          <a:lstStyle/>
          <a:p>
            <a:r>
              <a:rPr lang="en-AU" sz="2200" dirty="0"/>
              <a:t>Individuals with </a:t>
            </a:r>
            <a:r>
              <a:rPr lang="en-AU" sz="2200" dirty="0" smtClean="0"/>
              <a:t>a secure attachment style </a:t>
            </a:r>
            <a:r>
              <a:rPr lang="en-AU" sz="2200" dirty="0"/>
              <a:t>are more </a:t>
            </a:r>
            <a:r>
              <a:rPr lang="en-AU" sz="2200" dirty="0" smtClean="0"/>
              <a:t>likely than those with an insecure attachment style to:</a:t>
            </a:r>
          </a:p>
          <a:p>
            <a:endParaRPr lang="en-AU" sz="1200" dirty="0" smtClean="0"/>
          </a:p>
          <a:p>
            <a:pPr lvl="1">
              <a:spcBef>
                <a:spcPts val="600"/>
              </a:spcBef>
            </a:pPr>
            <a:r>
              <a:rPr lang="en-AU" sz="2200" dirty="0"/>
              <a:t>have good social </a:t>
            </a:r>
            <a:r>
              <a:rPr lang="en-AU" sz="2200" dirty="0" smtClean="0"/>
              <a:t>skills &amp; high emotional intelligence</a:t>
            </a:r>
          </a:p>
          <a:p>
            <a:pPr lvl="1">
              <a:spcBef>
                <a:spcPts val="600"/>
              </a:spcBef>
            </a:pPr>
            <a:r>
              <a:rPr lang="en-AU" sz="2200" dirty="0" smtClean="0"/>
              <a:t>are flexible &amp; </a:t>
            </a:r>
            <a:r>
              <a:rPr lang="en-AU" sz="2200" dirty="0"/>
              <a:t>constructive in their interpersonal relationships</a:t>
            </a:r>
            <a:endParaRPr lang="en-AU" sz="2200" dirty="0" smtClean="0"/>
          </a:p>
          <a:p>
            <a:pPr lvl="1">
              <a:spcBef>
                <a:spcPts val="600"/>
              </a:spcBef>
            </a:pPr>
            <a:r>
              <a:rPr lang="en-AU" sz="2200" dirty="0"/>
              <a:t>d</a:t>
            </a:r>
            <a:r>
              <a:rPr lang="en-AU" sz="2200" dirty="0" smtClean="0"/>
              <a:t>emonstrate compassionate </a:t>
            </a:r>
            <a:r>
              <a:rPr lang="en-AU" sz="2200" dirty="0"/>
              <a:t>feelings and </a:t>
            </a:r>
            <a:r>
              <a:rPr lang="en-AU" sz="2200" dirty="0" smtClean="0"/>
              <a:t>values</a:t>
            </a:r>
          </a:p>
          <a:p>
            <a:pPr lvl="1">
              <a:spcBef>
                <a:spcPts val="600"/>
              </a:spcBef>
            </a:pPr>
            <a:r>
              <a:rPr lang="en-AU" sz="2200" dirty="0" smtClean="0"/>
              <a:t>are responsive to others and engage in altruistic behaviours </a:t>
            </a:r>
          </a:p>
          <a:p>
            <a:pPr lvl="1">
              <a:spcBef>
                <a:spcPts val="600"/>
              </a:spcBef>
            </a:pPr>
            <a:r>
              <a:rPr lang="en-AU" sz="2200" dirty="0" smtClean="0"/>
              <a:t>utilise functional coping strategies when stressed </a:t>
            </a:r>
          </a:p>
          <a:p>
            <a:pPr lvl="1">
              <a:spcBef>
                <a:spcPts val="600"/>
              </a:spcBef>
            </a:pPr>
            <a:r>
              <a:rPr lang="en-AU" sz="2200" dirty="0" smtClean="0"/>
              <a:t>have lower anger-proneness, report </a:t>
            </a:r>
            <a:r>
              <a:rPr lang="en-AU" sz="2200" dirty="0"/>
              <a:t>more adaptive responses </a:t>
            </a:r>
            <a:r>
              <a:rPr lang="en-AU" sz="2200" dirty="0" smtClean="0"/>
              <a:t>in </a:t>
            </a:r>
            <a:r>
              <a:rPr lang="en-AU" sz="2200" dirty="0"/>
              <a:t>anger </a:t>
            </a:r>
            <a:r>
              <a:rPr lang="en-AU" sz="2200" dirty="0" smtClean="0"/>
              <a:t>episodes &amp; attribute </a:t>
            </a:r>
            <a:r>
              <a:rPr lang="en-AU" sz="2200" dirty="0"/>
              <a:t>less hostile intent to </a:t>
            </a:r>
            <a:r>
              <a:rPr lang="en-AU" sz="2200" dirty="0" smtClean="0"/>
              <a:t>others</a:t>
            </a:r>
          </a:p>
          <a:p>
            <a:pPr lvl="1">
              <a:spcBef>
                <a:spcPts val="600"/>
              </a:spcBef>
            </a:pPr>
            <a:r>
              <a:rPr lang="en-AU" sz="2200" dirty="0" smtClean="0"/>
              <a:t>have lower levels of risk for depression, anxiety &amp; burnout</a:t>
            </a:r>
          </a:p>
          <a:p>
            <a:pPr marL="365760" lvl="1" indent="0">
              <a:spcBef>
                <a:spcPts val="600"/>
              </a:spcBef>
              <a:buNone/>
            </a:pPr>
            <a:endParaRPr lang="en-AU" sz="900" dirty="0" smtClean="0"/>
          </a:p>
          <a:p>
            <a:pPr marL="365760" lvl="1" indent="0">
              <a:spcBef>
                <a:spcPts val="600"/>
              </a:spcBef>
              <a:buNone/>
            </a:pPr>
            <a:endParaRPr lang="en-AU" sz="900" dirty="0"/>
          </a:p>
          <a:p>
            <a:pPr marL="365760" lvl="1" indent="0">
              <a:spcBef>
                <a:spcPts val="600"/>
              </a:spcBef>
              <a:buNone/>
            </a:pPr>
            <a:endParaRPr lang="en-AU" sz="900" dirty="0" smtClean="0"/>
          </a:p>
          <a:p>
            <a:pPr marL="365760" lvl="1" indent="0">
              <a:buNone/>
            </a:pPr>
            <a:r>
              <a:rPr lang="en-AU" sz="1700" dirty="0" smtClean="0"/>
              <a:t>(</a:t>
            </a:r>
            <a:r>
              <a:rPr lang="en-AU" sz="1700" dirty="0" err="1" smtClean="0"/>
              <a:t>Kafetsios</a:t>
            </a:r>
            <a:r>
              <a:rPr lang="en-AU" sz="1700" dirty="0" smtClean="0"/>
              <a:t>, 2003; Mickelson  et al., 1997; </a:t>
            </a:r>
            <a:r>
              <a:rPr lang="en-AU" sz="1700" dirty="0" err="1" smtClean="0"/>
              <a:t>Mikulincer</a:t>
            </a:r>
            <a:r>
              <a:rPr lang="en-AU" sz="1700" dirty="0" smtClean="0"/>
              <a:t>, 1998; </a:t>
            </a:r>
            <a:r>
              <a:rPr lang="en-AU" sz="1700" dirty="0" err="1" smtClean="0"/>
              <a:t>Mikulincer</a:t>
            </a:r>
            <a:r>
              <a:rPr lang="en-AU" sz="1700" dirty="0" smtClean="0"/>
              <a:t> &amp; </a:t>
            </a:r>
            <a:r>
              <a:rPr lang="en-AU" sz="1700" dirty="0" err="1" smtClean="0"/>
              <a:t>Sheffi</a:t>
            </a:r>
            <a:r>
              <a:rPr lang="en-AU" sz="1700" dirty="0" smtClean="0"/>
              <a:t>, 2000; </a:t>
            </a:r>
            <a:r>
              <a:rPr lang="en-AU" sz="1700" dirty="0" err="1" smtClean="0"/>
              <a:t>Ognibene</a:t>
            </a:r>
            <a:r>
              <a:rPr lang="en-AU" sz="1700" dirty="0" smtClean="0"/>
              <a:t> &amp; Collins, 1998; Pines, 2004; </a:t>
            </a:r>
            <a:r>
              <a:rPr lang="en-AU" sz="1700" dirty="0" err="1" smtClean="0"/>
              <a:t>Priel</a:t>
            </a:r>
            <a:r>
              <a:rPr lang="en-AU" sz="1700" dirty="0" smtClean="0"/>
              <a:t> &amp; </a:t>
            </a:r>
            <a:r>
              <a:rPr lang="en-AU" sz="1700" dirty="0" err="1" smtClean="0"/>
              <a:t>Shamai</a:t>
            </a:r>
            <a:r>
              <a:rPr lang="en-AU" sz="1700" dirty="0" smtClean="0"/>
              <a:t>, 1995; Simmons et al., 2009) </a:t>
            </a:r>
            <a:endParaRPr lang="en-AU" sz="1700" dirty="0"/>
          </a:p>
        </p:txBody>
      </p:sp>
    </p:spTree>
    <p:extLst>
      <p:ext uri="{BB962C8B-B14F-4D97-AF65-F5344CB8AC3E}">
        <p14:creationId xmlns:p14="http://schemas.microsoft.com/office/powerpoint/2010/main" xmlns="" val="15539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9419"/>
          </a:xfrm>
        </p:spPr>
        <p:txBody>
          <a:bodyPr/>
          <a:lstStyle/>
          <a:p>
            <a:r>
              <a:rPr lang="en-AU" dirty="0" smtClean="0"/>
              <a:t>Middle Childhood</a:t>
            </a:r>
            <a:endParaRPr lang="en-AU" dirty="0"/>
          </a:p>
        </p:txBody>
      </p:sp>
      <p:sp>
        <p:nvSpPr>
          <p:cNvPr id="3" name="Content Placeholder 2"/>
          <p:cNvSpPr>
            <a:spLocks noGrp="1"/>
          </p:cNvSpPr>
          <p:nvPr>
            <p:ph idx="1"/>
          </p:nvPr>
        </p:nvSpPr>
        <p:spPr>
          <a:xfrm>
            <a:off x="355600" y="1074056"/>
            <a:ext cx="8331200" cy="5210630"/>
          </a:xfrm>
        </p:spPr>
        <p:txBody>
          <a:bodyPr>
            <a:noAutofit/>
          </a:bodyPr>
          <a:lstStyle/>
          <a:p>
            <a:pPr marL="342900" indent="-342900">
              <a:buFont typeface="Arial" panose="020B0604020202020204" pitchFamily="34" charset="0"/>
              <a:buChar char="•"/>
            </a:pPr>
            <a:r>
              <a:rPr lang="en-AU" sz="2000" b="1" dirty="0" smtClean="0"/>
              <a:t>Industry </a:t>
            </a:r>
            <a:r>
              <a:rPr lang="en-AU" sz="2000" b="1" dirty="0"/>
              <a:t>vs. Inferiority </a:t>
            </a:r>
            <a:r>
              <a:rPr lang="en-AU" sz="2000" b="1" dirty="0" smtClean="0"/>
              <a:t>(</a:t>
            </a:r>
            <a:r>
              <a:rPr lang="en-AU" sz="2000" b="1" dirty="0"/>
              <a:t>6</a:t>
            </a:r>
            <a:r>
              <a:rPr lang="en-AU" sz="2000" b="1" dirty="0" smtClean="0"/>
              <a:t> – 13 years)</a:t>
            </a:r>
            <a:endParaRPr lang="en-AU" sz="2000" b="1" dirty="0"/>
          </a:p>
          <a:p>
            <a:pPr lvl="1"/>
            <a:r>
              <a:rPr lang="en-AU" sz="2000" dirty="0" smtClean="0"/>
              <a:t>Children have a </a:t>
            </a:r>
            <a:r>
              <a:rPr lang="en-AU" sz="2000" dirty="0"/>
              <a:t>sense of pride in their accomplishments and </a:t>
            </a:r>
            <a:r>
              <a:rPr lang="en-AU" sz="2000" dirty="0" smtClean="0"/>
              <a:t>abilities, such as those associated with learning</a:t>
            </a:r>
            <a:endParaRPr lang="en-AU" sz="2000" dirty="0"/>
          </a:p>
          <a:p>
            <a:pPr lvl="1"/>
            <a:r>
              <a:rPr lang="en-AU" sz="2000" dirty="0" smtClean="0"/>
              <a:t>Success leads to development of feelings </a:t>
            </a:r>
            <a:r>
              <a:rPr lang="en-AU" sz="2000" dirty="0"/>
              <a:t>of </a:t>
            </a:r>
            <a:r>
              <a:rPr lang="en-AU" sz="2000" dirty="0" smtClean="0"/>
              <a:t>self-efficacy and increased self-esteem</a:t>
            </a:r>
          </a:p>
          <a:p>
            <a:pPr lvl="1"/>
            <a:r>
              <a:rPr lang="en-AU" sz="2000" dirty="0" smtClean="0"/>
              <a:t>Encouragement from teachers and parents is important, reinforcing self-belief, initiative and goal setting</a:t>
            </a:r>
          </a:p>
          <a:p>
            <a:pPr lvl="1"/>
            <a:r>
              <a:rPr lang="en-AU" sz="2000" dirty="0" smtClean="0"/>
              <a:t>Lack of encouragement leads children to doubt their abilities and undermines their confidence in attaining goals</a:t>
            </a:r>
          </a:p>
          <a:p>
            <a:pPr lvl="1"/>
            <a:endParaRPr lang="en-AU" sz="1100" dirty="0" smtClean="0"/>
          </a:p>
          <a:p>
            <a:pPr marL="342900" indent="-342900">
              <a:buFont typeface="Arial" panose="020B0604020202020204" pitchFamily="34" charset="0"/>
              <a:buChar char="•"/>
            </a:pPr>
            <a:r>
              <a:rPr lang="en-AU" sz="2000" dirty="0" smtClean="0"/>
              <a:t>Accuracy of feedback is important</a:t>
            </a:r>
          </a:p>
          <a:p>
            <a:pPr marL="711200" lvl="1" indent="-261938">
              <a:buFont typeface="Arial" panose="020B0604020202020204" pitchFamily="34" charset="0"/>
              <a:buChar char="•"/>
            </a:pPr>
            <a:r>
              <a:rPr lang="en-AU" sz="2000" dirty="0" smtClean="0"/>
              <a:t>Self-knowledge and self-esteem are shaped through feedback</a:t>
            </a:r>
          </a:p>
          <a:p>
            <a:pPr marL="711200" lvl="1" indent="-261938">
              <a:buFont typeface="Arial" panose="020B0604020202020204" pitchFamily="34" charset="0"/>
              <a:buChar char="•"/>
            </a:pPr>
            <a:r>
              <a:rPr lang="en-AU" sz="2000" dirty="0"/>
              <a:t>Children are learning to calibrate efforts vs. outcomes</a:t>
            </a:r>
          </a:p>
          <a:p>
            <a:pPr marL="711200" lvl="1" indent="-261938">
              <a:buFont typeface="Arial" panose="020B0604020202020204" pitchFamily="34" charset="0"/>
              <a:buChar char="•"/>
            </a:pPr>
            <a:r>
              <a:rPr lang="en-AU" sz="2000" dirty="0" smtClean="0"/>
              <a:t>Mismatch affects motivation, engagement, and identity development </a:t>
            </a:r>
            <a:endParaRPr lang="en-AU" sz="2000" dirty="0"/>
          </a:p>
        </p:txBody>
      </p:sp>
    </p:spTree>
    <p:extLst>
      <p:ext uri="{BB962C8B-B14F-4D97-AF65-F5344CB8AC3E}">
        <p14:creationId xmlns:p14="http://schemas.microsoft.com/office/powerpoint/2010/main" xmlns="" val="344945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2333"/>
          </a:xfrm>
        </p:spPr>
        <p:txBody>
          <a:bodyPr/>
          <a:lstStyle/>
          <a:p>
            <a:r>
              <a:rPr lang="en-AU" dirty="0" smtClean="0"/>
              <a:t>Impact of </a:t>
            </a:r>
            <a:r>
              <a:rPr lang="en-AU" dirty="0" err="1" smtClean="0"/>
              <a:t>Irlen-Meares</a:t>
            </a:r>
            <a:r>
              <a:rPr lang="en-AU" dirty="0" smtClean="0"/>
              <a:t> Syndrome</a:t>
            </a:r>
            <a:endParaRPr lang="en-AU" dirty="0"/>
          </a:p>
        </p:txBody>
      </p:sp>
      <p:sp>
        <p:nvSpPr>
          <p:cNvPr id="3" name="Content Placeholder 2"/>
          <p:cNvSpPr>
            <a:spLocks noGrp="1"/>
          </p:cNvSpPr>
          <p:nvPr>
            <p:ph idx="1"/>
          </p:nvPr>
        </p:nvSpPr>
        <p:spPr>
          <a:xfrm>
            <a:off x="355600" y="986971"/>
            <a:ext cx="8469086" cy="5283200"/>
          </a:xfrm>
        </p:spPr>
        <p:txBody>
          <a:bodyPr>
            <a:normAutofit fontScale="92500" lnSpcReduction="10000"/>
          </a:bodyPr>
          <a:lstStyle/>
          <a:p>
            <a:r>
              <a:rPr lang="en-AU" sz="2000" dirty="0" smtClean="0"/>
              <a:t>When a child starts school, they are typically keen to learn – especially to read and write. They listen in class, following the teacher’s directions, and try their hardest. They work at home with their parents on sight words, home readers, writing and spelling lists.</a:t>
            </a:r>
          </a:p>
          <a:p>
            <a:endParaRPr lang="en-AU" sz="1000" dirty="0" smtClean="0"/>
          </a:p>
          <a:p>
            <a:r>
              <a:rPr lang="en-AU" sz="2000" dirty="0" smtClean="0"/>
              <a:t>If they have a </a:t>
            </a:r>
            <a:r>
              <a:rPr lang="en-AU" sz="2000" dirty="0" err="1" smtClean="0"/>
              <a:t>Irlen-Meares</a:t>
            </a:r>
            <a:r>
              <a:rPr lang="en-AU" sz="2000" dirty="0" smtClean="0"/>
              <a:t> Syndrome, they are likely to see</a:t>
            </a:r>
          </a:p>
          <a:p>
            <a:pPr marL="342900" indent="-342900">
              <a:buFont typeface="Arial" panose="020B0604020202020204" pitchFamily="34" charset="0"/>
              <a:buChar char="•"/>
            </a:pPr>
            <a:r>
              <a:rPr lang="en-AU" sz="2000" dirty="0"/>
              <a:t>t</a:t>
            </a:r>
            <a:r>
              <a:rPr lang="en-AU" sz="2000" dirty="0" smtClean="0"/>
              <a:t>heir peers advancing through the readers to books with more words, while the child struggles </a:t>
            </a:r>
            <a:r>
              <a:rPr lang="en-AU" sz="2000" dirty="0"/>
              <a:t>to make sense of the shapes on the page, looking to the pictures </a:t>
            </a:r>
            <a:r>
              <a:rPr lang="en-AU" sz="2000" dirty="0" smtClean="0"/>
              <a:t>to </a:t>
            </a:r>
            <a:r>
              <a:rPr lang="en-AU" sz="2000" dirty="0"/>
              <a:t>‘read’ the story</a:t>
            </a:r>
            <a:endParaRPr lang="en-AU" sz="2000" dirty="0" smtClean="0"/>
          </a:p>
          <a:p>
            <a:pPr marL="342900" indent="-342900">
              <a:buFont typeface="Arial" panose="020B0604020202020204" pitchFamily="34" charset="0"/>
              <a:buChar char="•"/>
            </a:pPr>
            <a:r>
              <a:rPr lang="en-AU" sz="2000" dirty="0"/>
              <a:t>t</a:t>
            </a:r>
            <a:r>
              <a:rPr lang="en-AU" sz="2000" dirty="0" smtClean="0"/>
              <a:t>heir peers writing faster and more neatly, </a:t>
            </a:r>
            <a:r>
              <a:rPr lang="en-AU" sz="2000" dirty="0"/>
              <a:t>with more ease </a:t>
            </a:r>
            <a:r>
              <a:rPr lang="en-AU" sz="2000" dirty="0" smtClean="0"/>
              <a:t>and fewer errors, while the child gets some letters the wrong way round and is marked wrong when spelling a word the way it sounds  </a:t>
            </a:r>
          </a:p>
          <a:p>
            <a:pPr marL="342900" indent="-342900">
              <a:buFont typeface="Arial" panose="020B0604020202020204" pitchFamily="34" charset="0"/>
              <a:buChar char="•"/>
            </a:pPr>
            <a:r>
              <a:rPr lang="en-AU" sz="2000" dirty="0" smtClean="0"/>
              <a:t>their peers getting praise from the teacher, while the child gets little or negative feedback, being told to put in more effort, to be less sloppy, to pay more attention </a:t>
            </a:r>
          </a:p>
          <a:p>
            <a:pPr marL="342900" indent="-342900">
              <a:buFont typeface="Arial" panose="020B0604020202020204" pitchFamily="34" charset="0"/>
              <a:buChar char="•"/>
            </a:pPr>
            <a:r>
              <a:rPr lang="en-AU" sz="2000" dirty="0" smtClean="0"/>
              <a:t>their peers being able to decipher things written on the board, moving quickly from task to task, while the child gets sore, tired eyes and headaches and seems to always have to ask a friend what they are supposed to do next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17</a:t>
            </a:fld>
            <a:endParaRPr lang="en-US"/>
          </a:p>
        </p:txBody>
      </p:sp>
    </p:spTree>
    <p:extLst>
      <p:ext uri="{BB962C8B-B14F-4D97-AF65-F5344CB8AC3E}">
        <p14:creationId xmlns:p14="http://schemas.microsoft.com/office/powerpoint/2010/main" xmlns="" val="38231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33"/>
          </a:xfrm>
        </p:spPr>
        <p:txBody>
          <a:bodyPr/>
          <a:lstStyle/>
          <a:p>
            <a:r>
              <a:rPr lang="en-AU" dirty="0" smtClean="0"/>
              <a:t>Impact on the child</a:t>
            </a:r>
            <a:endParaRPr lang="en-AU" dirty="0"/>
          </a:p>
        </p:txBody>
      </p:sp>
      <p:sp>
        <p:nvSpPr>
          <p:cNvPr id="3" name="Content Placeholder 2"/>
          <p:cNvSpPr>
            <a:spLocks noGrp="1"/>
          </p:cNvSpPr>
          <p:nvPr>
            <p:ph idx="1"/>
          </p:nvPr>
        </p:nvSpPr>
        <p:spPr>
          <a:xfrm>
            <a:off x="457200" y="1088571"/>
            <a:ext cx="8019143" cy="5239657"/>
          </a:xfrm>
        </p:spPr>
        <p:txBody>
          <a:bodyPr>
            <a:normAutofit/>
          </a:bodyPr>
          <a:lstStyle/>
          <a:p>
            <a:r>
              <a:rPr lang="en-AU" sz="2000" dirty="0" smtClean="0"/>
              <a:t>When a child struggles to learn and develop skills at the same pace as their peers they may feel:</a:t>
            </a:r>
          </a:p>
          <a:p>
            <a:pPr marL="711200" lvl="1" indent="-261938">
              <a:spcBef>
                <a:spcPts val="1800"/>
              </a:spcBef>
              <a:buFont typeface="Arial" panose="020B0604020202020204" pitchFamily="34" charset="0"/>
              <a:buChar char="•"/>
            </a:pPr>
            <a:r>
              <a:rPr lang="en-AU" sz="2000" dirty="0" smtClean="0"/>
              <a:t>that they are ‘stupid’ or ‘dumb’, because no one else seems to be having difficulty </a:t>
            </a:r>
          </a:p>
          <a:p>
            <a:pPr marL="711200" lvl="1" indent="-261938">
              <a:spcBef>
                <a:spcPts val="1800"/>
              </a:spcBef>
              <a:buFont typeface="Arial" panose="020B0604020202020204" pitchFamily="34" charset="0"/>
              <a:buChar char="•"/>
            </a:pPr>
            <a:r>
              <a:rPr lang="en-AU" sz="2000" dirty="0"/>
              <a:t>embarrassed or ashamed of their struggles &amp; poor performance   </a:t>
            </a:r>
          </a:p>
          <a:p>
            <a:pPr marL="711200" lvl="1" indent="-261938">
              <a:spcBef>
                <a:spcPts val="1800"/>
              </a:spcBef>
              <a:buFont typeface="Arial" panose="020B0604020202020204" pitchFamily="34" charset="0"/>
              <a:buChar char="•"/>
            </a:pPr>
            <a:r>
              <a:rPr lang="en-AU" sz="2000" dirty="0" smtClean="0"/>
              <a:t>frustrated, </a:t>
            </a:r>
            <a:r>
              <a:rPr lang="en-AU" sz="2000" dirty="0"/>
              <a:t>because they are trying so hard, but nothing </a:t>
            </a:r>
            <a:r>
              <a:rPr lang="en-AU" sz="2000" dirty="0" smtClean="0"/>
              <a:t>works</a:t>
            </a:r>
          </a:p>
          <a:p>
            <a:pPr marL="711200" lvl="1" indent="-261938">
              <a:spcBef>
                <a:spcPts val="1800"/>
              </a:spcBef>
              <a:buFont typeface="Arial" panose="020B0604020202020204" pitchFamily="34" charset="0"/>
              <a:buChar char="•"/>
            </a:pPr>
            <a:r>
              <a:rPr lang="en-AU" sz="2000" dirty="0" smtClean="0"/>
              <a:t>angry when they are told to try harder, because they know they are already trying their hardest    </a:t>
            </a:r>
            <a:endParaRPr lang="en-AU" sz="2000" dirty="0"/>
          </a:p>
          <a:p>
            <a:pPr marL="711200" lvl="1" indent="-261938">
              <a:spcBef>
                <a:spcPts val="1800"/>
              </a:spcBef>
              <a:buFont typeface="Arial" panose="020B0604020202020204" pitchFamily="34" charset="0"/>
              <a:buChar char="•"/>
            </a:pPr>
            <a:r>
              <a:rPr lang="en-AU" sz="2000" dirty="0" smtClean="0"/>
              <a:t>helpless, because nothing they do makes a difference</a:t>
            </a:r>
          </a:p>
          <a:p>
            <a:pPr marL="711200" lvl="1" indent="-261938">
              <a:spcBef>
                <a:spcPts val="1800"/>
              </a:spcBef>
              <a:buFont typeface="Arial" panose="020B0604020202020204" pitchFamily="34" charset="0"/>
              <a:buChar char="•"/>
            </a:pPr>
            <a:r>
              <a:rPr lang="en-AU" sz="2000" dirty="0" smtClean="0"/>
              <a:t>hopeless, because they can’t imagine things improving</a:t>
            </a:r>
          </a:p>
          <a:p>
            <a:pPr marL="1085850" lvl="1" indent="-342900">
              <a:buFont typeface="Arial" panose="020B0604020202020204" pitchFamily="34" charset="0"/>
              <a:buChar char="•"/>
            </a:pPr>
            <a:endParaRPr lang="en-AU" sz="1100" dirty="0" smtClean="0"/>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18</a:t>
            </a:fld>
            <a:endParaRPr lang="en-US"/>
          </a:p>
        </p:txBody>
      </p:sp>
    </p:spTree>
    <p:extLst>
      <p:ext uri="{BB962C8B-B14F-4D97-AF65-F5344CB8AC3E}">
        <p14:creationId xmlns:p14="http://schemas.microsoft.com/office/powerpoint/2010/main" xmlns="" val="387942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33"/>
          </a:xfrm>
        </p:spPr>
        <p:txBody>
          <a:bodyPr/>
          <a:lstStyle/>
          <a:p>
            <a:r>
              <a:rPr lang="en-AU" dirty="0" smtClean="0"/>
              <a:t>Impact on the child</a:t>
            </a:r>
            <a:endParaRPr lang="en-AU" dirty="0"/>
          </a:p>
        </p:txBody>
      </p:sp>
      <p:sp>
        <p:nvSpPr>
          <p:cNvPr id="3" name="Content Placeholder 2"/>
          <p:cNvSpPr>
            <a:spLocks noGrp="1"/>
          </p:cNvSpPr>
          <p:nvPr>
            <p:ph idx="1"/>
          </p:nvPr>
        </p:nvSpPr>
        <p:spPr>
          <a:xfrm>
            <a:off x="312057" y="1088571"/>
            <a:ext cx="8229600" cy="4916714"/>
          </a:xfrm>
        </p:spPr>
        <p:txBody>
          <a:bodyPr>
            <a:normAutofit/>
          </a:bodyPr>
          <a:lstStyle/>
          <a:p>
            <a:pPr marL="342900" indent="-342900">
              <a:buFont typeface="Arial" panose="020B0604020202020204" pitchFamily="34" charset="0"/>
              <a:buChar char="•"/>
            </a:pPr>
            <a:r>
              <a:rPr lang="en-AU" sz="2000" dirty="0" smtClean="0"/>
              <a:t>The child </a:t>
            </a:r>
            <a:r>
              <a:rPr lang="en-AU" sz="2000" dirty="0"/>
              <a:t>might: </a:t>
            </a:r>
          </a:p>
          <a:p>
            <a:pPr marL="711200" lvl="1" indent="-261938">
              <a:buFont typeface="Arial" panose="020B0604020202020204" pitchFamily="34" charset="0"/>
              <a:buChar char="•"/>
            </a:pPr>
            <a:r>
              <a:rPr lang="en-AU" sz="2000" dirty="0"/>
              <a:t>act-out, becoming disruptive in class </a:t>
            </a:r>
          </a:p>
          <a:p>
            <a:pPr marL="711200" lvl="1" indent="-261938">
              <a:buFont typeface="Arial" panose="020B0604020202020204" pitchFamily="34" charset="0"/>
              <a:buChar char="•"/>
            </a:pPr>
            <a:r>
              <a:rPr lang="en-AU" sz="2000" dirty="0"/>
              <a:t>withdraw, becoming subdued and unobtrusive</a:t>
            </a:r>
          </a:p>
          <a:p>
            <a:pPr marL="711200" lvl="1" indent="-261938">
              <a:buFont typeface="Arial" panose="020B0604020202020204" pitchFamily="34" charset="0"/>
              <a:buChar char="•"/>
            </a:pPr>
            <a:r>
              <a:rPr lang="en-AU" sz="2000" dirty="0"/>
              <a:t>persist, seeking and accepting support in their efforts to learn</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smtClean="0"/>
              <a:t>The behaviour engaged in by each child will be influenced by many factors, including the:</a:t>
            </a:r>
            <a:endParaRPr lang="en-AU" dirty="0" smtClean="0"/>
          </a:p>
          <a:p>
            <a:pPr marL="1085850" lvl="1" indent="-342900">
              <a:buFont typeface="Arial" panose="020B0604020202020204" pitchFamily="34" charset="0"/>
              <a:buChar char="•"/>
            </a:pPr>
            <a:r>
              <a:rPr lang="en-AU" sz="2000" dirty="0" smtClean="0"/>
              <a:t>severity of condition and problems encountered</a:t>
            </a:r>
          </a:p>
          <a:p>
            <a:pPr marL="1085850" lvl="1" indent="-342900">
              <a:buFont typeface="Arial" panose="020B0604020202020204" pitchFamily="34" charset="0"/>
              <a:buChar char="•"/>
            </a:pPr>
            <a:r>
              <a:rPr lang="en-AU" sz="2000" dirty="0" smtClean="0"/>
              <a:t>classroom environment/climate – teacher &amp; peers</a:t>
            </a:r>
          </a:p>
          <a:p>
            <a:pPr marL="1085850" lvl="1" indent="-342900">
              <a:buFont typeface="Arial" panose="020B0604020202020204" pitchFamily="34" charset="0"/>
              <a:buChar char="•"/>
            </a:pPr>
            <a:r>
              <a:rPr lang="en-AU" sz="2000" dirty="0" smtClean="0"/>
              <a:t>parental support </a:t>
            </a:r>
          </a:p>
          <a:p>
            <a:pPr marL="1085850" lvl="1" indent="-342900">
              <a:buFont typeface="Arial" panose="020B0604020202020204" pitchFamily="34" charset="0"/>
              <a:buChar char="•"/>
            </a:pPr>
            <a:r>
              <a:rPr lang="en-AU" sz="2000" dirty="0" smtClean="0"/>
              <a:t>child’s personality, attachment </a:t>
            </a:r>
            <a:r>
              <a:rPr lang="en-AU" sz="2000" dirty="0"/>
              <a:t>orientation &amp; </a:t>
            </a:r>
            <a:r>
              <a:rPr lang="en-AU" sz="2000" dirty="0" smtClean="0"/>
              <a:t>pre-existing core beliefs</a:t>
            </a:r>
          </a:p>
          <a:p>
            <a:pPr marL="1485900" lvl="2" indent="-342900">
              <a:buFont typeface="Arial" panose="020B0604020202020204" pitchFamily="34" charset="0"/>
              <a:buChar char="•"/>
            </a:pPr>
            <a:r>
              <a:rPr lang="en-AU" dirty="0" smtClean="0">
                <a:solidFill>
                  <a:schemeClr val="tx2"/>
                </a:solidFill>
              </a:rPr>
              <a:t>these can be changed by the school experience </a:t>
            </a:r>
            <a:endParaRPr lang="en-AU" dirty="0">
              <a:solidFill>
                <a:schemeClr val="tx2"/>
              </a:solidFill>
            </a:endParaRPr>
          </a:p>
          <a:p>
            <a:pPr marL="1085850" lvl="1" indent="-342900">
              <a:buFont typeface="Arial" panose="020B0604020202020204" pitchFamily="34" charset="0"/>
              <a:buChar char="•"/>
            </a:pPr>
            <a:endParaRPr lang="en-AU" sz="2000" dirty="0" smtClean="0"/>
          </a:p>
          <a:p>
            <a:pPr marL="1085850" lvl="1"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19</a:t>
            </a:fld>
            <a:endParaRPr lang="en-US"/>
          </a:p>
        </p:txBody>
      </p:sp>
    </p:spTree>
    <p:extLst>
      <p:ext uri="{BB962C8B-B14F-4D97-AF65-F5344CB8AC3E}">
        <p14:creationId xmlns:p14="http://schemas.microsoft.com/office/powerpoint/2010/main" xmlns="" val="410642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smtClean="0"/>
              <a:t>Being ‘different’</a:t>
            </a:r>
          </a:p>
          <a:p>
            <a:pPr marL="342900" indent="-342900">
              <a:buFont typeface="Arial" panose="020B0604020202020204" pitchFamily="34" charset="0"/>
              <a:buChar char="•"/>
            </a:pPr>
            <a:r>
              <a:rPr lang="en-AU" dirty="0" smtClean="0"/>
              <a:t>The self</a:t>
            </a:r>
          </a:p>
          <a:p>
            <a:pPr marL="342900" indent="-342900">
              <a:buFont typeface="Arial" panose="020B0604020202020204" pitchFamily="34" charset="0"/>
              <a:buChar char="•"/>
            </a:pPr>
            <a:r>
              <a:rPr lang="en-AU" dirty="0" smtClean="0"/>
              <a:t>Development of self-concepts &amp; wellbeing</a:t>
            </a:r>
          </a:p>
          <a:p>
            <a:pPr marL="1085850" lvl="1" indent="-342900">
              <a:buFont typeface="Arial" panose="020B0604020202020204" pitchFamily="34" charset="0"/>
              <a:buChar char="•"/>
            </a:pPr>
            <a:r>
              <a:rPr lang="en-AU" dirty="0" smtClean="0"/>
              <a:t>Early childhood</a:t>
            </a:r>
          </a:p>
          <a:p>
            <a:pPr marL="1085850" lvl="1" indent="-342900">
              <a:buFont typeface="Arial" panose="020B0604020202020204" pitchFamily="34" charset="0"/>
              <a:buChar char="•"/>
            </a:pPr>
            <a:r>
              <a:rPr lang="en-AU" dirty="0" smtClean="0"/>
              <a:t>Middle childhood</a:t>
            </a:r>
          </a:p>
          <a:p>
            <a:pPr marL="1085850" lvl="1" indent="-342900">
              <a:buFont typeface="Arial" panose="020B0604020202020204" pitchFamily="34" charset="0"/>
              <a:buChar char="•"/>
            </a:pPr>
            <a:r>
              <a:rPr lang="en-AU" dirty="0" smtClean="0"/>
              <a:t>Adolescence</a:t>
            </a:r>
            <a:r>
              <a:rPr lang="en-AU" dirty="0"/>
              <a:t>	</a:t>
            </a:r>
            <a:endParaRPr lang="en-AU" dirty="0" smtClean="0"/>
          </a:p>
          <a:p>
            <a:pPr marL="342900" indent="-342900">
              <a:buFont typeface="Arial" panose="020B0604020202020204" pitchFamily="34" charset="0"/>
              <a:buChar char="•"/>
            </a:pPr>
            <a:r>
              <a:rPr lang="en-AU" dirty="0" smtClean="0"/>
              <a:t>Supporting positive self-development</a:t>
            </a:r>
          </a:p>
          <a:p>
            <a:endParaRPr lang="en-AU"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2</a:t>
            </a:fld>
            <a:endParaRPr lang="en-US"/>
          </a:p>
        </p:txBody>
      </p:sp>
    </p:spTree>
    <p:extLst>
      <p:ext uri="{BB962C8B-B14F-4D97-AF65-F5344CB8AC3E}">
        <p14:creationId xmlns:p14="http://schemas.microsoft.com/office/powerpoint/2010/main" xmlns="" val="25623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20</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16114"/>
            <a:ext cx="8451542" cy="59218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1687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0391"/>
          </a:xfrm>
        </p:spPr>
        <p:txBody>
          <a:bodyPr/>
          <a:lstStyle/>
          <a:p>
            <a:r>
              <a:rPr lang="en-AU" dirty="0" smtClean="0"/>
              <a:t>Adolescence</a:t>
            </a:r>
            <a:endParaRPr lang="en-AU" dirty="0"/>
          </a:p>
        </p:txBody>
      </p:sp>
      <p:sp>
        <p:nvSpPr>
          <p:cNvPr id="3" name="Content Placeholder 2"/>
          <p:cNvSpPr>
            <a:spLocks noGrp="1"/>
          </p:cNvSpPr>
          <p:nvPr>
            <p:ph idx="1"/>
          </p:nvPr>
        </p:nvSpPr>
        <p:spPr>
          <a:xfrm>
            <a:off x="457200" y="928916"/>
            <a:ext cx="8229600" cy="5254170"/>
          </a:xfrm>
        </p:spPr>
        <p:txBody>
          <a:bodyPr>
            <a:normAutofit fontScale="92500"/>
          </a:bodyPr>
          <a:lstStyle/>
          <a:p>
            <a:pPr marL="342900" indent="-342900">
              <a:buFont typeface="Arial" panose="020B0604020202020204" pitchFamily="34" charset="0"/>
              <a:buChar char="•"/>
            </a:pPr>
            <a:r>
              <a:rPr lang="en-AU" sz="2200" b="1" dirty="0" smtClean="0"/>
              <a:t>Identity vs role confusion (13 – 19 years)</a:t>
            </a:r>
          </a:p>
          <a:p>
            <a:pPr marL="342900" indent="-342900">
              <a:buFont typeface="Arial" panose="020B0604020202020204" pitchFamily="34" charset="0"/>
              <a:buChar char="•"/>
            </a:pPr>
            <a:endParaRPr lang="en-AU" sz="1100" b="1" dirty="0" smtClean="0"/>
          </a:p>
          <a:p>
            <a:pPr marL="342900" indent="-342900">
              <a:buFont typeface="Arial" panose="020B0604020202020204" pitchFamily="34" charset="0"/>
              <a:buChar char="•"/>
            </a:pPr>
            <a:r>
              <a:rPr lang="en-AU" sz="2200" dirty="0" smtClean="0"/>
              <a:t>Adolescence is a time of transition </a:t>
            </a:r>
          </a:p>
          <a:p>
            <a:pPr marL="623888" lvl="1" indent="-260350">
              <a:buFont typeface="Arial" panose="020B0604020202020204" pitchFamily="34" charset="0"/>
              <a:buChar char="•"/>
            </a:pPr>
            <a:r>
              <a:rPr lang="en-AU" sz="2200" dirty="0" smtClean="0"/>
              <a:t>Growing independence</a:t>
            </a:r>
          </a:p>
          <a:p>
            <a:pPr marL="623888" lvl="1" indent="-260350">
              <a:buFont typeface="Arial" panose="020B0604020202020204" pitchFamily="34" charset="0"/>
              <a:buChar char="•"/>
            </a:pPr>
            <a:r>
              <a:rPr lang="en-AU" sz="2200" dirty="0" smtClean="0"/>
              <a:t>Puberty hormones, changing bodies</a:t>
            </a:r>
          </a:p>
          <a:p>
            <a:pPr marL="623888" lvl="1" indent="-260350">
              <a:buFont typeface="Arial" panose="020B0604020202020204" pitchFamily="34" charset="0"/>
              <a:buChar char="•"/>
            </a:pPr>
            <a:r>
              <a:rPr lang="en-AU" sz="2200" dirty="0"/>
              <a:t>Increased social complexity </a:t>
            </a:r>
          </a:p>
          <a:p>
            <a:pPr marL="1074738" lvl="2" indent="-261938">
              <a:buFont typeface="Arial" panose="020B0604020202020204" pitchFamily="34" charset="0"/>
              <a:buChar char="•"/>
            </a:pPr>
            <a:r>
              <a:rPr lang="en-AU" sz="2200" dirty="0" smtClean="0">
                <a:solidFill>
                  <a:schemeClr val="tx2"/>
                </a:solidFill>
              </a:rPr>
              <a:t>Peer acceptance becomes increasingly important</a:t>
            </a:r>
          </a:p>
          <a:p>
            <a:pPr marL="1074738" lvl="2" indent="-261938">
              <a:buFont typeface="Arial" panose="020B0604020202020204" pitchFamily="34" charset="0"/>
              <a:buChar char="•"/>
            </a:pPr>
            <a:r>
              <a:rPr lang="en-AU" sz="2200" dirty="0" smtClean="0">
                <a:solidFill>
                  <a:schemeClr val="tx2"/>
                </a:solidFill>
              </a:rPr>
              <a:t>Being viewed as ‘different’ can be harder</a:t>
            </a:r>
          </a:p>
          <a:p>
            <a:pPr marL="623888" lvl="1" indent="-260350">
              <a:buFont typeface="Arial" panose="020B0604020202020204" pitchFamily="34" charset="0"/>
              <a:buChar char="•"/>
            </a:pPr>
            <a:r>
              <a:rPr lang="en-AU" sz="2200" dirty="0" smtClean="0"/>
              <a:t>Academic expectations and pressures increase</a:t>
            </a:r>
          </a:p>
          <a:p>
            <a:pPr marL="1074738" lvl="2" indent="-261938">
              <a:buFont typeface="Arial" panose="020B0604020202020204" pitchFamily="34" charset="0"/>
              <a:buChar char="•"/>
            </a:pPr>
            <a:r>
              <a:rPr lang="en-AU" sz="2200" dirty="0" smtClean="0">
                <a:solidFill>
                  <a:schemeClr val="tx2"/>
                </a:solidFill>
              </a:rPr>
              <a:t>Difficulties and limitations can become harder to negotiate  </a:t>
            </a:r>
          </a:p>
          <a:p>
            <a:pPr marL="1085850" lvl="1" indent="-342900">
              <a:buFont typeface="Arial" panose="020B0604020202020204" pitchFamily="34" charset="0"/>
              <a:buChar char="•"/>
            </a:pPr>
            <a:endParaRPr lang="en-AU" sz="1000" dirty="0"/>
          </a:p>
          <a:p>
            <a:pPr marL="342900" indent="-342900">
              <a:buFont typeface="Arial" panose="020B0604020202020204" pitchFamily="34" charset="0"/>
              <a:buChar char="•"/>
            </a:pPr>
            <a:r>
              <a:rPr lang="en-AU" sz="2200" dirty="0" smtClean="0"/>
              <a:t>Period of identity exploration prior to commitment to adult identity  </a:t>
            </a:r>
          </a:p>
          <a:p>
            <a:pPr marL="623888" lvl="1" indent="-260350">
              <a:buFont typeface="Arial" panose="020B0604020202020204" pitchFamily="34" charset="0"/>
              <a:buChar char="•"/>
            </a:pPr>
            <a:r>
              <a:rPr lang="en-AU" sz="2200" dirty="0" smtClean="0"/>
              <a:t>Working out who they are, what they value, what they think, what they will do in adult life, how/who they want to be  </a:t>
            </a:r>
          </a:p>
          <a:p>
            <a:pPr marL="623888" lvl="1" indent="-260350">
              <a:buFont typeface="Arial" panose="020B0604020202020204" pitchFamily="34" charset="0"/>
              <a:buChar char="•"/>
            </a:pPr>
            <a:r>
              <a:rPr lang="en-AU" sz="2200" dirty="0" smtClean="0"/>
              <a:t>A multitude of possibilities but also a multitude of uncertainties</a:t>
            </a:r>
          </a:p>
          <a:p>
            <a:endParaRPr lang="en-AU"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21</a:t>
            </a:fld>
            <a:endParaRPr lang="en-US"/>
          </a:p>
        </p:txBody>
      </p:sp>
    </p:spTree>
    <p:extLst>
      <p:ext uri="{BB962C8B-B14F-4D97-AF65-F5344CB8AC3E}">
        <p14:creationId xmlns:p14="http://schemas.microsoft.com/office/powerpoint/2010/main" xmlns="" val="222004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AU" dirty="0" smtClean="0"/>
              <a:t>Identity status </a:t>
            </a:r>
            <a:r>
              <a:rPr lang="en-AU" sz="2400" b="0" dirty="0" smtClean="0"/>
              <a:t>(James Marcia)</a:t>
            </a:r>
            <a:endParaRPr lang="en-AU" sz="2400" b="0" dirty="0"/>
          </a:p>
        </p:txBody>
      </p:sp>
      <p:graphicFrame>
        <p:nvGraphicFramePr>
          <p:cNvPr id="3" name="Diagram 2"/>
          <p:cNvGraphicFramePr/>
          <p:nvPr>
            <p:extLst>
              <p:ext uri="{D42A27DB-BD31-4B8C-83A1-F6EECF244321}">
                <p14:modId xmlns:p14="http://schemas.microsoft.com/office/powerpoint/2010/main" xmlns="" val="803926916"/>
              </p:ext>
            </p:extLst>
          </p:nvPr>
        </p:nvGraphicFramePr>
        <p:xfrm>
          <a:off x="1981200" y="2032000"/>
          <a:ext cx="71628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628572" y="1384012"/>
            <a:ext cx="3889828" cy="1200329"/>
          </a:xfrm>
          <a:prstGeom prst="rect">
            <a:avLst/>
          </a:prstGeom>
          <a:noFill/>
        </p:spPr>
        <p:txBody>
          <a:bodyPr wrap="square" rtlCol="0">
            <a:spAutoFit/>
          </a:bodyPr>
          <a:lstStyle/>
          <a:p>
            <a:pPr algn="ctr"/>
            <a:r>
              <a:rPr lang="en-AU" sz="3600" b="1" dirty="0" smtClean="0"/>
              <a:t>Commitment</a:t>
            </a:r>
          </a:p>
          <a:p>
            <a:r>
              <a:rPr lang="en-AU" sz="3600" b="1" dirty="0" smtClean="0"/>
              <a:t>   Yes            No</a:t>
            </a:r>
            <a:endParaRPr lang="en-AU" sz="3600" b="1" dirty="0"/>
          </a:p>
        </p:txBody>
      </p:sp>
      <p:sp>
        <p:nvSpPr>
          <p:cNvPr id="7" name="TextBox 6"/>
          <p:cNvSpPr txBox="1"/>
          <p:nvPr/>
        </p:nvSpPr>
        <p:spPr>
          <a:xfrm>
            <a:off x="228600" y="2641491"/>
            <a:ext cx="3100758" cy="3416320"/>
          </a:xfrm>
          <a:prstGeom prst="rect">
            <a:avLst/>
          </a:prstGeom>
          <a:noFill/>
        </p:spPr>
        <p:txBody>
          <a:bodyPr wrap="square" rtlCol="0">
            <a:spAutoFit/>
          </a:bodyPr>
          <a:lstStyle/>
          <a:p>
            <a:pPr algn="ctr"/>
            <a:r>
              <a:rPr lang="en-AU" sz="3600" b="1" dirty="0" smtClean="0"/>
              <a:t>Exploration</a:t>
            </a:r>
          </a:p>
          <a:p>
            <a:pPr algn="r"/>
            <a:r>
              <a:rPr lang="en-AU" sz="3600" b="1" dirty="0" smtClean="0"/>
              <a:t>Yes</a:t>
            </a:r>
          </a:p>
          <a:p>
            <a:pPr algn="r"/>
            <a:endParaRPr lang="en-AU" sz="3600" b="1" dirty="0" smtClean="0"/>
          </a:p>
          <a:p>
            <a:pPr algn="r"/>
            <a:endParaRPr lang="en-AU" sz="3600" b="1" dirty="0"/>
          </a:p>
          <a:p>
            <a:pPr algn="r"/>
            <a:endParaRPr lang="en-AU" sz="3600" b="1" dirty="0"/>
          </a:p>
          <a:p>
            <a:pPr algn="r"/>
            <a:r>
              <a:rPr lang="en-AU" sz="3600" b="1" dirty="0" smtClean="0"/>
              <a:t>No</a:t>
            </a:r>
            <a:endParaRPr lang="en-AU" sz="3600" b="1" dirty="0"/>
          </a:p>
        </p:txBody>
      </p:sp>
    </p:spTree>
    <p:extLst>
      <p:ext uri="{BB962C8B-B14F-4D97-AF65-F5344CB8AC3E}">
        <p14:creationId xmlns:p14="http://schemas.microsoft.com/office/powerpoint/2010/main" xmlns="" val="371051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086"/>
            <a:ext cx="8229600" cy="834571"/>
          </a:xfrm>
        </p:spPr>
        <p:txBody>
          <a:bodyPr/>
          <a:lstStyle/>
          <a:p>
            <a:r>
              <a:rPr lang="en-AU" dirty="0" smtClean="0"/>
              <a:t>Identity styles </a:t>
            </a:r>
            <a:r>
              <a:rPr lang="en-AU" sz="2400" dirty="0"/>
              <a:t>(Michael </a:t>
            </a:r>
            <a:r>
              <a:rPr lang="en-AU" sz="2400" dirty="0" err="1" smtClean="0"/>
              <a:t>Berzonsky</a:t>
            </a:r>
            <a:r>
              <a:rPr lang="en-AU" sz="2400" dirty="0" smtClean="0"/>
              <a:t>)</a:t>
            </a:r>
            <a:endParaRPr lang="en-AU" sz="2400" dirty="0"/>
          </a:p>
        </p:txBody>
      </p:sp>
      <p:graphicFrame>
        <p:nvGraphicFramePr>
          <p:cNvPr id="6" name="Diagram 5"/>
          <p:cNvGraphicFramePr/>
          <p:nvPr>
            <p:extLst>
              <p:ext uri="{D42A27DB-BD31-4B8C-83A1-F6EECF244321}">
                <p14:modId xmlns:p14="http://schemas.microsoft.com/office/powerpoint/2010/main" xmlns="" val="1526953859"/>
              </p:ext>
            </p:extLst>
          </p:nvPr>
        </p:nvGraphicFramePr>
        <p:xfrm>
          <a:off x="1204686" y="2104572"/>
          <a:ext cx="6473371" cy="3106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4047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858000" cy="811892"/>
          </a:xfrm>
        </p:spPr>
        <p:txBody>
          <a:bodyPr>
            <a:noAutofit/>
          </a:bodyPr>
          <a:lstStyle/>
          <a:p>
            <a:r>
              <a:rPr lang="en-AU" sz="3600" dirty="0" smtClean="0"/>
              <a:t>Identity style &amp; wellbeing</a:t>
            </a:r>
            <a:endParaRPr lang="en-AU"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34620390"/>
              </p:ext>
            </p:extLst>
          </p:nvPr>
        </p:nvGraphicFramePr>
        <p:xfrm>
          <a:off x="966999" y="3825823"/>
          <a:ext cx="6933294" cy="2225040"/>
        </p:xfrm>
        <a:graphic>
          <a:graphicData uri="http://schemas.openxmlformats.org/drawingml/2006/table">
            <a:tbl>
              <a:tblPr firstRow="1" bandRow="1">
                <a:tableStyleId>{5C22544A-7EE6-4342-B048-85BDC9FD1C3A}</a:tableStyleId>
              </a:tblPr>
              <a:tblGrid>
                <a:gridCol w="2311098"/>
                <a:gridCol w="2182704"/>
                <a:gridCol w="2439492"/>
              </a:tblGrid>
              <a:tr h="370840">
                <a:tc>
                  <a:txBody>
                    <a:bodyPr/>
                    <a:lstStyle/>
                    <a:p>
                      <a:endParaRPr lang="en-AU" sz="2000" dirty="0"/>
                    </a:p>
                  </a:txBody>
                  <a:tcPr marL="56797" marR="56797"/>
                </a:tc>
                <a:tc>
                  <a:txBody>
                    <a:bodyPr/>
                    <a:lstStyle/>
                    <a:p>
                      <a:r>
                        <a:rPr lang="en-AU" sz="2000" dirty="0" smtClean="0"/>
                        <a:t>Psych Distress</a:t>
                      </a:r>
                      <a:endParaRPr lang="en-AU" sz="2000" dirty="0"/>
                    </a:p>
                  </a:txBody>
                  <a:tcPr marL="56797" marR="56797"/>
                </a:tc>
                <a:tc>
                  <a:txBody>
                    <a:bodyPr/>
                    <a:lstStyle/>
                    <a:p>
                      <a:r>
                        <a:rPr lang="en-AU" sz="2000" dirty="0" smtClean="0"/>
                        <a:t>Psych Wellbeing</a:t>
                      </a:r>
                      <a:endParaRPr lang="en-AU" sz="2000" dirty="0"/>
                    </a:p>
                  </a:txBody>
                  <a:tcPr marL="56797" marR="56797"/>
                </a:tc>
              </a:tr>
              <a:tr h="370840">
                <a:tc>
                  <a:txBody>
                    <a:bodyPr/>
                    <a:lstStyle/>
                    <a:p>
                      <a:r>
                        <a:rPr lang="en-AU" sz="2000" dirty="0" smtClean="0"/>
                        <a:t>Informational</a:t>
                      </a:r>
                      <a:endParaRPr lang="en-AU" sz="2000" dirty="0"/>
                    </a:p>
                  </a:txBody>
                  <a:tcPr marL="56797" marR="56797"/>
                </a:tc>
                <a:tc>
                  <a:txBody>
                    <a:bodyPr/>
                    <a:lstStyle/>
                    <a:p>
                      <a:pPr algn="ctr"/>
                      <a:r>
                        <a:rPr lang="en-AU" sz="2400" dirty="0" smtClean="0"/>
                        <a:t>     -.29***</a:t>
                      </a:r>
                      <a:endParaRPr lang="en-AU" sz="2400" dirty="0"/>
                    </a:p>
                  </a:txBody>
                  <a:tcPr marL="56797" marR="56797"/>
                </a:tc>
                <a:tc>
                  <a:txBody>
                    <a:bodyPr/>
                    <a:lstStyle/>
                    <a:p>
                      <a:pPr algn="ctr"/>
                      <a:r>
                        <a:rPr lang="en-AU" sz="2400" dirty="0" smtClean="0"/>
                        <a:t>     .38***</a:t>
                      </a:r>
                      <a:endParaRPr lang="en-AU" sz="2400" dirty="0"/>
                    </a:p>
                  </a:txBody>
                  <a:tcPr marL="56797" marR="56797"/>
                </a:tc>
              </a:tr>
              <a:tr h="370840">
                <a:tc>
                  <a:txBody>
                    <a:bodyPr/>
                    <a:lstStyle/>
                    <a:p>
                      <a:r>
                        <a:rPr lang="en-AU" sz="2000" dirty="0" smtClean="0"/>
                        <a:t>Normative</a:t>
                      </a:r>
                      <a:endParaRPr lang="en-AU" sz="2000" dirty="0"/>
                    </a:p>
                  </a:txBody>
                  <a:tcPr marL="56797" marR="56797"/>
                </a:tc>
                <a:tc>
                  <a:txBody>
                    <a:bodyPr/>
                    <a:lstStyle/>
                    <a:p>
                      <a:pPr algn="ctr"/>
                      <a:r>
                        <a:rPr lang="en-AU" sz="2400" dirty="0" smtClean="0"/>
                        <a:t> -.07</a:t>
                      </a:r>
                      <a:endParaRPr lang="en-AU" sz="2400" dirty="0"/>
                    </a:p>
                  </a:txBody>
                  <a:tcPr marL="56797" marR="56797"/>
                </a:tc>
                <a:tc>
                  <a:txBody>
                    <a:bodyPr/>
                    <a:lstStyle/>
                    <a:p>
                      <a:pPr algn="ctr"/>
                      <a:r>
                        <a:rPr lang="en-AU" sz="2400" dirty="0" smtClean="0"/>
                        <a:t>-.09</a:t>
                      </a:r>
                      <a:endParaRPr lang="en-AU" sz="2400" dirty="0"/>
                    </a:p>
                  </a:txBody>
                  <a:tcPr marL="56797" marR="56797"/>
                </a:tc>
              </a:tr>
              <a:tr h="370840">
                <a:tc>
                  <a:txBody>
                    <a:bodyPr/>
                    <a:lstStyle/>
                    <a:p>
                      <a:r>
                        <a:rPr lang="en-AU" sz="2000" dirty="0" smtClean="0"/>
                        <a:t>Diffuse/Avoidant</a:t>
                      </a:r>
                      <a:endParaRPr lang="en-AU" sz="2000" dirty="0"/>
                    </a:p>
                  </a:txBody>
                  <a:tcPr marL="56797" marR="56797"/>
                </a:tc>
                <a:tc>
                  <a:txBody>
                    <a:bodyPr/>
                    <a:lstStyle/>
                    <a:p>
                      <a:pPr algn="ctr"/>
                      <a:r>
                        <a:rPr lang="en-AU" sz="2400" dirty="0" smtClean="0"/>
                        <a:t>       .28***</a:t>
                      </a:r>
                      <a:endParaRPr lang="en-AU" sz="2400" dirty="0"/>
                    </a:p>
                  </a:txBody>
                  <a:tcPr marL="56797" marR="56797"/>
                </a:tc>
                <a:tc>
                  <a:txBody>
                    <a:bodyPr/>
                    <a:lstStyle/>
                    <a:p>
                      <a:pPr algn="ctr"/>
                      <a:r>
                        <a:rPr lang="en-AU" sz="2400" dirty="0" smtClean="0"/>
                        <a:t> .15</a:t>
                      </a:r>
                      <a:endParaRPr lang="en-AU" sz="2400" dirty="0"/>
                    </a:p>
                  </a:txBody>
                  <a:tcPr marL="56797" marR="56797"/>
                </a:tc>
              </a:tr>
              <a:tr h="370840">
                <a:tc>
                  <a:txBody>
                    <a:bodyPr/>
                    <a:lstStyle/>
                    <a:p>
                      <a:r>
                        <a:rPr lang="en-AU" sz="2000" dirty="0" smtClean="0"/>
                        <a:t>Commitment</a:t>
                      </a:r>
                      <a:endParaRPr lang="en-AU" sz="2000" dirty="0"/>
                    </a:p>
                  </a:txBody>
                  <a:tcPr marL="56797" marR="56797"/>
                </a:tc>
                <a:tc>
                  <a:txBody>
                    <a:bodyPr/>
                    <a:lstStyle/>
                    <a:p>
                      <a:pPr algn="ctr"/>
                      <a:r>
                        <a:rPr lang="en-AU" sz="2400" dirty="0" smtClean="0"/>
                        <a:t>     -.34***</a:t>
                      </a:r>
                      <a:endParaRPr lang="en-AU" sz="2400" dirty="0"/>
                    </a:p>
                  </a:txBody>
                  <a:tcPr marL="56797" marR="56797"/>
                </a:tc>
                <a:tc>
                  <a:txBody>
                    <a:bodyPr/>
                    <a:lstStyle/>
                    <a:p>
                      <a:pPr algn="ctr"/>
                      <a:r>
                        <a:rPr lang="en-AU" sz="2400" dirty="0" smtClean="0"/>
                        <a:t>       .28***</a:t>
                      </a:r>
                      <a:endParaRPr lang="en-AU" sz="2400" dirty="0"/>
                    </a:p>
                  </a:txBody>
                  <a:tcPr marL="56797" marR="56797"/>
                </a:tc>
              </a:tr>
            </a:tbl>
          </a:graphicData>
        </a:graphic>
      </p:graphicFrame>
      <p:sp>
        <p:nvSpPr>
          <p:cNvPr id="3" name="Text Placeholder 2"/>
          <p:cNvSpPr>
            <a:spLocks noGrp="1"/>
          </p:cNvSpPr>
          <p:nvPr>
            <p:ph type="body" sz="half" idx="2"/>
          </p:nvPr>
        </p:nvSpPr>
        <p:spPr>
          <a:xfrm>
            <a:off x="457199" y="1084942"/>
            <a:ext cx="8164287" cy="2602638"/>
          </a:xfrm>
        </p:spPr>
        <p:txBody>
          <a:bodyPr>
            <a:noAutofit/>
          </a:bodyPr>
          <a:lstStyle/>
          <a:p>
            <a:r>
              <a:rPr lang="en-AU" sz="2000" b="1" dirty="0" smtClean="0"/>
              <a:t>Participants</a:t>
            </a:r>
          </a:p>
          <a:p>
            <a:pPr marL="285750" indent="-285750">
              <a:buFont typeface="Arial" panose="020B0604020202020204" pitchFamily="34" charset="0"/>
              <a:buChar char="•"/>
            </a:pPr>
            <a:r>
              <a:rPr lang="en-AU" sz="2000" dirty="0" smtClean="0"/>
              <a:t>N =243, 18-29 </a:t>
            </a:r>
            <a:r>
              <a:rPr lang="en-AU" sz="2000" dirty="0"/>
              <a:t>years (M = 22.41, SD = </a:t>
            </a:r>
            <a:r>
              <a:rPr lang="en-AU" sz="2000" dirty="0" smtClean="0"/>
              <a:t>2.62),  75% female</a:t>
            </a:r>
          </a:p>
          <a:p>
            <a:pPr marL="285750" indent="-285750">
              <a:buFont typeface="Arial" panose="020B0604020202020204" pitchFamily="34" charset="0"/>
              <a:buChar char="•"/>
            </a:pPr>
            <a:r>
              <a:rPr lang="en-AU" sz="2000" dirty="0" smtClean="0"/>
              <a:t>45% single, 29% non-co-habiting relationship, 25% married/de facto</a:t>
            </a:r>
          </a:p>
          <a:p>
            <a:pPr marL="285750" indent="-285750">
              <a:buFont typeface="Arial" panose="020B0604020202020204" pitchFamily="34" charset="0"/>
              <a:buChar char="•"/>
            </a:pPr>
            <a:r>
              <a:rPr lang="en-AU" sz="2000" dirty="0" smtClean="0"/>
              <a:t>47% students, 26% employed FT, 24% employed PT/casual </a:t>
            </a:r>
          </a:p>
          <a:p>
            <a:r>
              <a:rPr lang="en-AU" sz="2000" b="1" dirty="0" smtClean="0"/>
              <a:t>Measures</a:t>
            </a:r>
          </a:p>
          <a:p>
            <a:pPr marL="285750" indent="-285750">
              <a:buFont typeface="Arial" panose="020B0604020202020204" pitchFamily="34" charset="0"/>
              <a:buChar char="•"/>
            </a:pPr>
            <a:r>
              <a:rPr lang="en-AU" sz="2000" dirty="0" smtClean="0"/>
              <a:t>Identity style: ISI-4 </a:t>
            </a:r>
            <a:r>
              <a:rPr lang="en-AU" sz="1600" dirty="0" smtClean="0"/>
              <a:t>(</a:t>
            </a:r>
            <a:r>
              <a:rPr lang="en-AU" sz="1600" dirty="0" err="1" smtClean="0"/>
              <a:t>Berzonsky</a:t>
            </a:r>
            <a:r>
              <a:rPr lang="en-AU" sz="1600" dirty="0" smtClean="0"/>
              <a:t> et al., 2010)</a:t>
            </a:r>
          </a:p>
          <a:p>
            <a:pPr marL="285750" indent="-285750">
              <a:buFont typeface="Arial" panose="020B0604020202020204" pitchFamily="34" charset="0"/>
              <a:buChar char="•"/>
            </a:pPr>
            <a:r>
              <a:rPr lang="en-AU" sz="2000" dirty="0" smtClean="0"/>
              <a:t>Psychological distress &amp; wellbeing: MHI-18 </a:t>
            </a:r>
            <a:r>
              <a:rPr lang="en-AU" sz="1600" dirty="0" smtClean="0"/>
              <a:t>(Ware et al., 1984)</a:t>
            </a:r>
            <a:endParaRPr lang="en-AU" sz="2000" dirty="0" smtClean="0"/>
          </a:p>
        </p:txBody>
      </p:sp>
    </p:spTree>
    <p:extLst>
      <p:ext uri="{BB962C8B-B14F-4D97-AF65-F5344CB8AC3E}">
        <p14:creationId xmlns:p14="http://schemas.microsoft.com/office/powerpoint/2010/main" xmlns="" val="146314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42743847"/>
              </p:ext>
            </p:extLst>
          </p:nvPr>
        </p:nvGraphicFramePr>
        <p:xfrm>
          <a:off x="304800" y="325018"/>
          <a:ext cx="8331200" cy="375230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25</a:t>
            </a:fld>
            <a:endParaRPr lang="en-US"/>
          </a:p>
        </p:txBody>
      </p:sp>
      <p:sp>
        <p:nvSpPr>
          <p:cNvPr id="7" name="Rectangle 6"/>
          <p:cNvSpPr/>
          <p:nvPr/>
        </p:nvSpPr>
        <p:spPr>
          <a:xfrm>
            <a:off x="304800" y="4077326"/>
            <a:ext cx="8331200" cy="2062103"/>
          </a:xfrm>
          <a:prstGeom prst="rect">
            <a:avLst/>
          </a:prstGeom>
        </p:spPr>
        <p:txBody>
          <a:bodyPr wrap="square">
            <a:spAutoFit/>
          </a:bodyPr>
          <a:lstStyle/>
          <a:p>
            <a:r>
              <a:rPr lang="en-AU" sz="2000" dirty="0" smtClean="0"/>
              <a:t>The  Identity Foreclosure group was found to have significantly higher levels of Anxiety (ƞ</a:t>
            </a:r>
            <a:r>
              <a:rPr lang="en-AU" sz="2000" baseline="30000" dirty="0" smtClean="0"/>
              <a:t>2</a:t>
            </a:r>
            <a:r>
              <a:rPr lang="en-AU" sz="2000" dirty="0" smtClean="0"/>
              <a:t> </a:t>
            </a:r>
            <a:r>
              <a:rPr lang="en-AU" sz="2000" dirty="0"/>
              <a:t>= </a:t>
            </a:r>
            <a:r>
              <a:rPr lang="en-AU" sz="2000" dirty="0" smtClean="0"/>
              <a:t>.06), Depression (</a:t>
            </a:r>
            <a:r>
              <a:rPr lang="en-AU" sz="2000" dirty="0"/>
              <a:t>ƞ</a:t>
            </a:r>
            <a:r>
              <a:rPr lang="en-AU" sz="2000" baseline="30000" dirty="0"/>
              <a:t>2</a:t>
            </a:r>
            <a:r>
              <a:rPr lang="en-AU" sz="2000" dirty="0"/>
              <a:t> = </a:t>
            </a:r>
            <a:r>
              <a:rPr lang="en-AU" sz="2000" dirty="0" smtClean="0"/>
              <a:t>.07) and Loss of Behavioural &amp; Emotional Control (ƞ</a:t>
            </a:r>
            <a:r>
              <a:rPr lang="en-AU" sz="2000" baseline="30000" dirty="0" smtClean="0"/>
              <a:t>2</a:t>
            </a:r>
            <a:r>
              <a:rPr lang="en-AU" sz="2000" dirty="0" smtClean="0"/>
              <a:t> </a:t>
            </a:r>
            <a:r>
              <a:rPr lang="en-AU" sz="2000" dirty="0"/>
              <a:t>= </a:t>
            </a:r>
            <a:r>
              <a:rPr lang="en-AU" sz="2000" dirty="0" smtClean="0"/>
              <a:t>.10) and significantly lower levels of Positive Affect (</a:t>
            </a:r>
            <a:r>
              <a:rPr lang="en-AU" sz="2000" dirty="0"/>
              <a:t>ƞ</a:t>
            </a:r>
            <a:r>
              <a:rPr lang="en-AU" sz="2000" baseline="30000" dirty="0"/>
              <a:t>2</a:t>
            </a:r>
            <a:r>
              <a:rPr lang="en-AU" sz="2000" dirty="0"/>
              <a:t> = </a:t>
            </a:r>
            <a:r>
              <a:rPr lang="en-AU" sz="2000" dirty="0" smtClean="0"/>
              <a:t>.09) </a:t>
            </a:r>
            <a:r>
              <a:rPr lang="en-AU" sz="2000" dirty="0"/>
              <a:t>than the </a:t>
            </a:r>
            <a:r>
              <a:rPr lang="en-AU" sz="2000" dirty="0" smtClean="0"/>
              <a:t>Identity Achievement </a:t>
            </a:r>
            <a:r>
              <a:rPr lang="en-AU" sz="2000" dirty="0"/>
              <a:t>group</a:t>
            </a:r>
            <a:r>
              <a:rPr lang="en-AU" sz="2000" dirty="0" smtClean="0"/>
              <a:t>.</a:t>
            </a:r>
          </a:p>
          <a:p>
            <a:endParaRPr lang="en-AU" sz="800" dirty="0" smtClean="0"/>
          </a:p>
          <a:p>
            <a:r>
              <a:rPr lang="en-AU" sz="2000" dirty="0" smtClean="0"/>
              <a:t>No differences in age, education, relationship status, but significantly higher proportion of males in Moratorium </a:t>
            </a:r>
            <a:r>
              <a:rPr lang="en-AU" sz="2000" dirty="0"/>
              <a:t>group (ƞ</a:t>
            </a:r>
            <a:r>
              <a:rPr lang="en-AU" sz="2000" baseline="30000" dirty="0"/>
              <a:t>2</a:t>
            </a:r>
            <a:r>
              <a:rPr lang="en-AU" sz="2000" dirty="0"/>
              <a:t> = .</a:t>
            </a:r>
            <a:r>
              <a:rPr lang="en-AU" sz="2000" dirty="0" smtClean="0"/>
              <a:t>05)</a:t>
            </a:r>
            <a:endParaRPr lang="en-AU" sz="2000" dirty="0"/>
          </a:p>
        </p:txBody>
      </p:sp>
    </p:spTree>
    <p:extLst>
      <p:ext uri="{BB962C8B-B14F-4D97-AF65-F5344CB8AC3E}">
        <p14:creationId xmlns:p14="http://schemas.microsoft.com/office/powerpoint/2010/main" xmlns="" val="659963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Supporting positive self-development</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26</a:t>
            </a:fld>
            <a:endParaRPr lang="en-US"/>
          </a:p>
        </p:txBody>
      </p:sp>
    </p:spTree>
    <p:extLst>
      <p:ext uri="{BB962C8B-B14F-4D97-AF65-F5344CB8AC3E}">
        <p14:creationId xmlns:p14="http://schemas.microsoft.com/office/powerpoint/2010/main" xmlns="" val="3543012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Supporting positive self-development </a:t>
            </a:r>
            <a:endParaRPr lang="en-AU" dirty="0"/>
          </a:p>
        </p:txBody>
      </p:sp>
      <p:sp>
        <p:nvSpPr>
          <p:cNvPr id="3" name="Content Placeholder 2"/>
          <p:cNvSpPr>
            <a:spLocks noGrp="1"/>
          </p:cNvSpPr>
          <p:nvPr>
            <p:ph idx="1"/>
          </p:nvPr>
        </p:nvSpPr>
        <p:spPr>
          <a:xfrm>
            <a:off x="457200" y="943430"/>
            <a:ext cx="8229600" cy="5326742"/>
          </a:xfrm>
        </p:spPr>
        <p:txBody>
          <a:bodyPr>
            <a:normAutofit/>
          </a:bodyPr>
          <a:lstStyle/>
          <a:p>
            <a:r>
              <a:rPr lang="en-AU" sz="2000" dirty="0" smtClean="0"/>
              <a:t>Actions that will assist in preventing the child’s experience of learning difficulties from becoming central to their self-identity, undermining their self-esteem and adversely affecting their feelings of self-worth include:</a:t>
            </a:r>
          </a:p>
          <a:p>
            <a:endParaRPr lang="en-AU" sz="1000" dirty="0" smtClean="0"/>
          </a:p>
          <a:p>
            <a:pPr marL="342900" indent="-342900">
              <a:buFont typeface="Arial" panose="020B0604020202020204" pitchFamily="34" charset="0"/>
              <a:buChar char="•"/>
            </a:pPr>
            <a:r>
              <a:rPr lang="en-AU" sz="2000" dirty="0" smtClean="0"/>
              <a:t>Encouraging and supporting efforts </a:t>
            </a:r>
          </a:p>
          <a:p>
            <a:pPr marL="812800" lvl="1" indent="-276225">
              <a:buFont typeface="Arial" panose="020B0604020202020204" pitchFamily="34" charset="0"/>
              <a:buChar char="•"/>
            </a:pPr>
            <a:r>
              <a:rPr lang="en-AU" sz="2000" dirty="0" smtClean="0"/>
              <a:t>having a ‘red-hot’ go, but understanding limitations</a:t>
            </a:r>
          </a:p>
          <a:p>
            <a:pPr marL="812800" lvl="1" indent="-276225">
              <a:buFont typeface="Arial" panose="020B0604020202020204" pitchFamily="34" charset="0"/>
              <a:buChar char="•"/>
            </a:pPr>
            <a:r>
              <a:rPr lang="en-AU" sz="2000" dirty="0" smtClean="0"/>
              <a:t>aiming for personal bests and gradual improvement, not comparing to performance by others</a:t>
            </a:r>
          </a:p>
          <a:p>
            <a:pPr marL="342900" indent="-342900">
              <a:buFont typeface="Arial" panose="020B0604020202020204" pitchFamily="34" charset="0"/>
              <a:buChar char="•"/>
            </a:pPr>
            <a:endParaRPr lang="en-AU" sz="1000" dirty="0" smtClean="0"/>
          </a:p>
          <a:p>
            <a:pPr marL="342900" indent="-342900">
              <a:buFont typeface="Arial" panose="020B0604020202020204" pitchFamily="34" charset="0"/>
              <a:buChar char="•"/>
            </a:pPr>
            <a:r>
              <a:rPr lang="en-AU" sz="2000" dirty="0" smtClean="0"/>
              <a:t>Support the development and maintenance of  their feelings of autonomy, competence, connectedness and self-esteem </a:t>
            </a:r>
          </a:p>
          <a:p>
            <a:pPr marL="812800" lvl="1" indent="-276225">
              <a:buFont typeface="Arial" panose="020B0604020202020204" pitchFamily="34" charset="0"/>
              <a:buChar char="•"/>
            </a:pPr>
            <a:r>
              <a:rPr lang="en-AU" sz="2000" dirty="0" smtClean="0"/>
              <a:t>provide opportunities and environments where they can engage in activities they enjoy, find interesting, where they can achieve</a:t>
            </a:r>
          </a:p>
          <a:p>
            <a:pPr marL="1212850" lvl="2" indent="-276225">
              <a:buFont typeface="Arial" panose="020B0604020202020204" pitchFamily="34" charset="0"/>
              <a:buChar char="•"/>
            </a:pPr>
            <a:r>
              <a:rPr lang="en-AU" dirty="0">
                <a:solidFill>
                  <a:schemeClr val="tx2"/>
                </a:solidFill>
              </a:rPr>
              <a:t>m</a:t>
            </a:r>
            <a:r>
              <a:rPr lang="en-AU" dirty="0" smtClean="0">
                <a:solidFill>
                  <a:schemeClr val="tx2"/>
                </a:solidFill>
              </a:rPr>
              <a:t>ust be challenging, providing opportunity for skills development, but manageable – balance between skills and difficulty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27</a:t>
            </a:fld>
            <a:endParaRPr lang="en-US"/>
          </a:p>
        </p:txBody>
      </p:sp>
    </p:spTree>
    <p:extLst>
      <p:ext uri="{BB962C8B-B14F-4D97-AF65-F5344CB8AC3E}">
        <p14:creationId xmlns:p14="http://schemas.microsoft.com/office/powerpoint/2010/main" xmlns="" val="364756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17"/>
          <p:cNvCxnSpPr>
            <a:cxnSpLocks noChangeShapeType="1"/>
            <a:stCxn id="11" idx="2"/>
            <a:endCxn id="14" idx="0"/>
          </p:cNvCxnSpPr>
          <p:nvPr/>
        </p:nvCxnSpPr>
        <p:spPr bwMode="auto">
          <a:xfrm>
            <a:off x="4403906" y="2196932"/>
            <a:ext cx="6168" cy="816958"/>
          </a:xfrm>
          <a:prstGeom prst="straightConnector1">
            <a:avLst/>
          </a:prstGeom>
          <a:noFill/>
          <a:ln w="38100">
            <a:solidFill>
              <a:schemeClr val="accent1"/>
            </a:solidFill>
            <a:round/>
            <a:headEnd/>
            <a:tailEnd type="triangle" w="med" len="med"/>
          </a:ln>
          <a:effectLst/>
        </p:spPr>
      </p:cxnSp>
      <p:grpSp>
        <p:nvGrpSpPr>
          <p:cNvPr id="2" name="Group 22"/>
          <p:cNvGrpSpPr>
            <a:grpSpLocks/>
          </p:cNvGrpSpPr>
          <p:nvPr/>
        </p:nvGrpSpPr>
        <p:grpSpPr bwMode="auto">
          <a:xfrm>
            <a:off x="228088" y="2197165"/>
            <a:ext cx="8426329" cy="1643151"/>
            <a:chOff x="474" y="471"/>
            <a:chExt cx="5068" cy="1186"/>
          </a:xfrm>
        </p:grpSpPr>
        <p:sp>
          <p:nvSpPr>
            <p:cNvPr id="6" name="Rounded Rectangle 5"/>
            <p:cNvSpPr/>
            <p:nvPr/>
          </p:nvSpPr>
          <p:spPr>
            <a:xfrm>
              <a:off x="474" y="1077"/>
              <a:ext cx="1617" cy="580"/>
            </a:xfrm>
            <a:prstGeom prst="roundRect">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latinLnBrk="1"/>
              <a:r>
                <a:rPr lang="en-US" altLang="ko-KR" sz="2200" b="1" dirty="0" smtClean="0">
                  <a:solidFill>
                    <a:schemeClr val="tx1"/>
                  </a:solidFill>
                  <a:latin typeface="Calibri" pitchFamily="34" charset="0"/>
                  <a:ea typeface="HYwulM" pitchFamily="18" charset="-127"/>
                </a:rPr>
                <a:t>Autonomy</a:t>
              </a:r>
              <a:endParaRPr lang="en-US" altLang="ko-KR" sz="2000" dirty="0">
                <a:solidFill>
                  <a:schemeClr val="tx1"/>
                </a:solidFill>
                <a:latin typeface="Calibri" pitchFamily="34" charset="0"/>
                <a:ea typeface="HYwulM" pitchFamily="18" charset="-127"/>
              </a:endParaRPr>
            </a:p>
          </p:txBody>
        </p:sp>
        <p:sp>
          <p:nvSpPr>
            <p:cNvPr id="7" name="Rounded Rectangle 6"/>
            <p:cNvSpPr/>
            <p:nvPr/>
          </p:nvSpPr>
          <p:spPr>
            <a:xfrm>
              <a:off x="3892" y="1060"/>
              <a:ext cx="1650" cy="597"/>
            </a:xfrm>
            <a:prstGeom prst="roundRect">
              <a:avLst>
                <a:gd name="adj" fmla="val 23267"/>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lstStyle/>
            <a:p>
              <a:pPr algn="ctr" latinLnBrk="1"/>
              <a:r>
                <a:rPr lang="en-US" altLang="ko-KR" sz="2200" b="1" dirty="0" smtClean="0">
                  <a:solidFill>
                    <a:schemeClr val="tx1"/>
                  </a:solidFill>
                  <a:latin typeface="Calibri" pitchFamily="34" charset="0"/>
                </a:rPr>
                <a:t>Relatedness</a:t>
              </a:r>
              <a:endParaRPr lang="en-US" altLang="ko-KR" sz="2200" b="1" dirty="0">
                <a:solidFill>
                  <a:schemeClr val="tx1"/>
                </a:solidFill>
                <a:latin typeface="Calibri" pitchFamily="34" charset="0"/>
              </a:endParaRPr>
            </a:p>
          </p:txBody>
        </p:sp>
        <p:cxnSp>
          <p:nvCxnSpPr>
            <p:cNvPr id="8" name="AutoShape 17"/>
            <p:cNvCxnSpPr>
              <a:cxnSpLocks noChangeShapeType="1"/>
              <a:stCxn id="11" idx="2"/>
              <a:endCxn id="6" idx="0"/>
            </p:cNvCxnSpPr>
            <p:nvPr/>
          </p:nvCxnSpPr>
          <p:spPr bwMode="auto">
            <a:xfrm flipH="1">
              <a:off x="1283" y="471"/>
              <a:ext cx="1703" cy="606"/>
            </a:xfrm>
            <a:prstGeom prst="straightConnector1">
              <a:avLst/>
            </a:prstGeom>
            <a:noFill/>
            <a:ln w="38100">
              <a:solidFill>
                <a:schemeClr val="accent1"/>
              </a:solidFill>
              <a:round/>
              <a:headEnd/>
              <a:tailEnd type="triangle" w="med" len="med"/>
            </a:ln>
            <a:effectLst/>
          </p:spPr>
        </p:cxnSp>
        <p:cxnSp>
          <p:nvCxnSpPr>
            <p:cNvPr id="9" name="AutoShape 18"/>
            <p:cNvCxnSpPr>
              <a:cxnSpLocks noChangeShapeType="1"/>
              <a:stCxn id="11" idx="2"/>
              <a:endCxn id="7" idx="0"/>
            </p:cNvCxnSpPr>
            <p:nvPr/>
          </p:nvCxnSpPr>
          <p:spPr bwMode="auto">
            <a:xfrm>
              <a:off x="2986" y="471"/>
              <a:ext cx="1731" cy="589"/>
            </a:xfrm>
            <a:prstGeom prst="straightConnector1">
              <a:avLst/>
            </a:prstGeom>
            <a:noFill/>
            <a:ln w="38100">
              <a:solidFill>
                <a:schemeClr val="accent1"/>
              </a:solidFill>
              <a:round/>
              <a:headEnd/>
              <a:tailEnd type="triangle" w="med" len="med"/>
            </a:ln>
            <a:effectLst/>
          </p:spPr>
        </p:cxnSp>
      </p:grpSp>
      <p:sp>
        <p:nvSpPr>
          <p:cNvPr id="11" name="Text Box 15"/>
          <p:cNvSpPr txBox="1">
            <a:spLocks noChangeArrowheads="1"/>
          </p:cNvSpPr>
          <p:nvPr/>
        </p:nvSpPr>
        <p:spPr bwMode="auto">
          <a:xfrm>
            <a:off x="2635611" y="1262744"/>
            <a:ext cx="3536590" cy="934188"/>
          </a:xfrm>
          <a:prstGeom prst="rect">
            <a:avLst/>
          </a:prstGeom>
          <a:solidFill>
            <a:schemeClr val="tx1"/>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a:r>
              <a:rPr lang="en-US" sz="2800" b="1" dirty="0" smtClean="0">
                <a:solidFill>
                  <a:schemeClr val="bg1"/>
                </a:solidFill>
                <a:latin typeface="Calibri" pitchFamily="34" charset="0"/>
              </a:rPr>
              <a:t>Basic Psychological Needs</a:t>
            </a:r>
          </a:p>
        </p:txBody>
      </p:sp>
      <p:sp>
        <p:nvSpPr>
          <p:cNvPr id="12" name="Rectangle 11"/>
          <p:cNvSpPr/>
          <p:nvPr/>
        </p:nvSpPr>
        <p:spPr>
          <a:xfrm>
            <a:off x="228088" y="4046483"/>
            <a:ext cx="2689341" cy="1938992"/>
          </a:xfrm>
          <a:prstGeom prst="rect">
            <a:avLst/>
          </a:prstGeom>
          <a:solidFill>
            <a:schemeClr val="bg1"/>
          </a:solidFill>
          <a:ln w="57150">
            <a:solidFill>
              <a:schemeClr val="tx1">
                <a:lumMod val="60000"/>
                <a:lumOff val="40000"/>
              </a:schemeClr>
            </a:solidFill>
          </a:ln>
        </p:spPr>
        <p:txBody>
          <a:bodyPr wrap="square">
            <a:spAutoFit/>
          </a:bodyPr>
          <a:lstStyle/>
          <a:p>
            <a:pPr lvl="0"/>
            <a:r>
              <a:rPr lang="en-US" sz="2000" dirty="0" smtClean="0">
                <a:latin typeface="Calibri" pitchFamily="34" charset="0"/>
                <a:cs typeface="Times New Roman" pitchFamily="18" charset="0"/>
              </a:rPr>
              <a:t>The need to experience self-direction &amp; personal endorsement in the initiation and regulation of one’s </a:t>
            </a:r>
            <a:r>
              <a:rPr lang="en-US" sz="2000" dirty="0" err="1" smtClean="0">
                <a:latin typeface="Calibri" pitchFamily="34" charset="0"/>
                <a:cs typeface="Times New Roman" pitchFamily="18" charset="0"/>
              </a:rPr>
              <a:t>behaviour</a:t>
            </a:r>
            <a:r>
              <a:rPr lang="en-US" sz="2000" dirty="0" smtClean="0">
                <a:latin typeface="Calibri" pitchFamily="34" charset="0"/>
                <a:cs typeface="Times New Roman" pitchFamily="18" charset="0"/>
              </a:rPr>
              <a:t>. </a:t>
            </a:r>
            <a:endParaRPr lang="en-AU" sz="2000" dirty="0">
              <a:latin typeface="Calibri" pitchFamily="34" charset="0"/>
            </a:endParaRPr>
          </a:p>
        </p:txBody>
      </p:sp>
      <p:sp>
        <p:nvSpPr>
          <p:cNvPr id="13" name="Rectangle 12"/>
          <p:cNvSpPr/>
          <p:nvPr/>
        </p:nvSpPr>
        <p:spPr>
          <a:xfrm>
            <a:off x="5949205" y="4046483"/>
            <a:ext cx="2705211" cy="1323439"/>
          </a:xfrm>
          <a:prstGeom prst="rect">
            <a:avLst/>
          </a:prstGeom>
          <a:ln w="57150">
            <a:solidFill>
              <a:schemeClr val="tx1">
                <a:lumMod val="60000"/>
                <a:lumOff val="40000"/>
              </a:schemeClr>
            </a:solidFill>
          </a:ln>
        </p:spPr>
        <p:txBody>
          <a:bodyPr wrap="square">
            <a:spAutoFit/>
          </a:bodyPr>
          <a:lstStyle/>
          <a:p>
            <a:pPr lvl="0"/>
            <a:r>
              <a:rPr lang="en-US" sz="2000" dirty="0" smtClean="0">
                <a:latin typeface="Calibri" pitchFamily="34" charset="0"/>
                <a:ea typeface="Cambria Math" pitchFamily="18" charset="0"/>
              </a:rPr>
              <a:t>The need to establish close emotional bonds and attachments with other  people</a:t>
            </a:r>
            <a:endParaRPr lang="en-AU" sz="2000" dirty="0">
              <a:latin typeface="Calibri" pitchFamily="34" charset="0"/>
            </a:endParaRPr>
          </a:p>
        </p:txBody>
      </p:sp>
      <p:sp>
        <p:nvSpPr>
          <p:cNvPr id="14" name="Rounded Rectangle 13"/>
          <p:cNvSpPr/>
          <p:nvPr/>
        </p:nvSpPr>
        <p:spPr bwMode="auto">
          <a:xfrm>
            <a:off x="3228974" y="3013890"/>
            <a:ext cx="2362200" cy="827116"/>
          </a:xfrm>
          <a:prstGeom prst="roundRect">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lstStyle/>
          <a:p>
            <a:pPr algn="ctr" latinLnBrk="1"/>
            <a:r>
              <a:rPr lang="en-US" altLang="ko-KR" sz="2200" b="1" dirty="0" smtClean="0">
                <a:solidFill>
                  <a:schemeClr val="tx1"/>
                </a:solidFill>
                <a:latin typeface="Calibri" pitchFamily="34" charset="0"/>
                <a:ea typeface="HYwulM" pitchFamily="18" charset="-127"/>
              </a:rPr>
              <a:t>Competence</a:t>
            </a:r>
            <a:endParaRPr lang="en-US" altLang="ko-KR" sz="2000" dirty="0">
              <a:solidFill>
                <a:schemeClr val="tx1"/>
              </a:solidFill>
              <a:latin typeface="Calibri" pitchFamily="34" charset="0"/>
            </a:endParaRPr>
          </a:p>
        </p:txBody>
      </p:sp>
      <p:sp>
        <p:nvSpPr>
          <p:cNvPr id="15" name="Rectangle 14"/>
          <p:cNvSpPr/>
          <p:nvPr/>
        </p:nvSpPr>
        <p:spPr>
          <a:xfrm>
            <a:off x="3228975" y="4084251"/>
            <a:ext cx="2362200" cy="1323439"/>
          </a:xfrm>
          <a:prstGeom prst="rect">
            <a:avLst/>
          </a:prstGeom>
          <a:ln w="57150">
            <a:solidFill>
              <a:schemeClr val="tx1">
                <a:lumMod val="60000"/>
                <a:lumOff val="40000"/>
              </a:schemeClr>
            </a:solidFill>
          </a:ln>
        </p:spPr>
        <p:txBody>
          <a:bodyPr wrap="square">
            <a:spAutoFit/>
          </a:bodyPr>
          <a:lstStyle/>
          <a:p>
            <a:pPr lvl="0"/>
            <a:r>
              <a:rPr lang="en-US" sz="2000" dirty="0" smtClean="0">
                <a:latin typeface="Calibri" pitchFamily="34" charset="0"/>
                <a:ea typeface="Cambria Math" pitchFamily="18" charset="0"/>
              </a:rPr>
              <a:t>The need to be effective in interactions with the environment</a:t>
            </a:r>
            <a:endParaRPr lang="en-AU" sz="2000" dirty="0">
              <a:latin typeface="Calibri" pitchFamily="34" charset="0"/>
            </a:endParaRPr>
          </a:p>
        </p:txBody>
      </p:sp>
      <p:sp>
        <p:nvSpPr>
          <p:cNvPr id="17" name="Title 1"/>
          <p:cNvSpPr txBox="1">
            <a:spLocks/>
          </p:cNvSpPr>
          <p:nvPr/>
        </p:nvSpPr>
        <p:spPr>
          <a:xfrm>
            <a:off x="228089" y="240393"/>
            <a:ext cx="7206616" cy="835702"/>
          </a:xfrm>
          <a:prstGeom prst="rect">
            <a:avLst/>
          </a:prstGeom>
        </p:spPr>
        <p:txBody>
          <a:bodyPr vert="horz" lIns="91440" tIns="45720" rIns="91440" bIns="45720" rtlCol="0" anchor="ctr">
            <a:normAutofit fontScale="925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AU" sz="3900" b="1" i="0" u="none" strike="noStrike" kern="1200" cap="none" spc="0" normalizeH="0" baseline="0" noProof="0" dirty="0" smtClean="0">
                <a:ln>
                  <a:noFill/>
                </a:ln>
                <a:solidFill>
                  <a:schemeClr val="tx2"/>
                </a:solidFill>
                <a:effectLst/>
                <a:uLnTx/>
                <a:uFillTx/>
                <a:latin typeface="+mj-lt"/>
                <a:ea typeface="+mj-ea"/>
                <a:cs typeface="Arial" pitchFamily="34" charset="0"/>
              </a:rPr>
              <a:t>Self-Determination Theory</a:t>
            </a:r>
            <a:r>
              <a:rPr kumimoji="0" lang="en-AU" sz="2000" b="1" i="0" u="none" strike="noStrike" kern="1200" cap="none" spc="0" normalizeH="0" baseline="0" noProof="0" dirty="0" smtClean="0">
                <a:ln>
                  <a:noFill/>
                </a:ln>
                <a:solidFill>
                  <a:schemeClr val="tx2"/>
                </a:solidFill>
                <a:effectLst/>
                <a:uLnTx/>
                <a:uFillTx/>
                <a:latin typeface="+mj-lt"/>
                <a:ea typeface="+mj-ea"/>
                <a:cs typeface="Arial" pitchFamily="34" charset="0"/>
              </a:rPr>
              <a:t/>
            </a:r>
            <a:br>
              <a:rPr kumimoji="0" lang="en-AU" sz="2000" b="1" i="0" u="none" strike="noStrike" kern="1200" cap="none" spc="0" normalizeH="0" baseline="0" noProof="0" dirty="0" smtClean="0">
                <a:ln>
                  <a:noFill/>
                </a:ln>
                <a:solidFill>
                  <a:schemeClr val="tx2"/>
                </a:solidFill>
                <a:effectLst/>
                <a:uLnTx/>
                <a:uFillTx/>
                <a:latin typeface="+mj-lt"/>
                <a:ea typeface="+mj-ea"/>
                <a:cs typeface="Arial" pitchFamily="34" charset="0"/>
              </a:rPr>
            </a:br>
            <a:r>
              <a:rPr kumimoji="0" lang="en-US" sz="2200" b="1" i="0" u="none" strike="noStrike" kern="1200" cap="none" spc="0" normalizeH="0" baseline="0" noProof="0" dirty="0" err="1" smtClean="0">
                <a:ln>
                  <a:noFill/>
                </a:ln>
                <a:solidFill>
                  <a:schemeClr val="tx2"/>
                </a:solidFill>
                <a:effectLst/>
                <a:uLnTx/>
                <a:uFillTx/>
                <a:latin typeface="+mj-lt"/>
                <a:ea typeface="+mj-ea"/>
                <a:cs typeface="Arial" pitchFamily="34" charset="0"/>
              </a:rPr>
              <a:t>Deci</a:t>
            </a:r>
            <a:r>
              <a:rPr kumimoji="0" lang="en-US" sz="2200" b="1" i="0" u="none" strike="noStrike" kern="1200" cap="none" spc="0" normalizeH="0" baseline="0" noProof="0" dirty="0" smtClean="0">
                <a:ln>
                  <a:noFill/>
                </a:ln>
                <a:solidFill>
                  <a:schemeClr val="tx2"/>
                </a:solidFill>
                <a:effectLst/>
                <a:uLnTx/>
                <a:uFillTx/>
                <a:latin typeface="+mj-lt"/>
                <a:ea typeface="+mj-ea"/>
                <a:cs typeface="Arial" pitchFamily="34" charset="0"/>
              </a:rPr>
              <a:t> &amp; Ryan, 1980</a:t>
            </a:r>
            <a:r>
              <a:rPr kumimoji="0" lang="en-AU" sz="2200" b="1" i="0" u="none" strike="noStrike" kern="1200" cap="none" spc="0" normalizeH="0" baseline="0" noProof="0" dirty="0" smtClean="0">
                <a:ln>
                  <a:noFill/>
                </a:ln>
                <a:solidFill>
                  <a:schemeClr val="tx2"/>
                </a:solidFill>
                <a:effectLst/>
                <a:uLnTx/>
                <a:uFillTx/>
                <a:latin typeface="+mj-lt"/>
                <a:ea typeface="+mj-ea"/>
                <a:cs typeface="Arial" pitchFamily="34" charset="0"/>
              </a:rPr>
              <a:t> </a:t>
            </a:r>
            <a:endParaRPr kumimoji="0" lang="en-AU" sz="2200" b="1" i="0" u="none" strike="noStrike" kern="1200" cap="none" spc="0" normalizeH="0" baseline="0" noProof="0" dirty="0">
              <a:ln>
                <a:noFill/>
              </a:ln>
              <a:solidFill>
                <a:schemeClr val="tx2"/>
              </a:solidFill>
              <a:effectLst/>
              <a:uLnTx/>
              <a:uFillTx/>
              <a:latin typeface="+mj-lt"/>
              <a:ea typeface="+mj-ea"/>
              <a:cs typeface="Arial" pitchFamily="34" charset="0"/>
            </a:endParaRPr>
          </a:p>
        </p:txBody>
      </p:sp>
    </p:spTree>
    <p:extLst>
      <p:ext uri="{BB962C8B-B14F-4D97-AF65-F5344CB8AC3E}">
        <p14:creationId xmlns:p14="http://schemas.microsoft.com/office/powerpoint/2010/main" xmlns="" val="1414423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99203"/>
            <a:ext cx="8229600" cy="4638740"/>
          </a:xfrm>
        </p:spPr>
        <p:txBody>
          <a:bodyPr>
            <a:normAutofit fontScale="77500" lnSpcReduction="20000"/>
          </a:bodyPr>
          <a:lstStyle/>
          <a:p>
            <a:pPr marL="0" indent="0">
              <a:lnSpc>
                <a:spcPct val="120000"/>
              </a:lnSpc>
              <a:buNone/>
            </a:pPr>
            <a:r>
              <a:rPr lang="en-AU" sz="2600" dirty="0"/>
              <a:t>Individuals with </a:t>
            </a:r>
            <a:r>
              <a:rPr lang="en-AU" sz="2600" dirty="0" smtClean="0"/>
              <a:t>high levels of autonomy, competence and relatedness </a:t>
            </a:r>
            <a:r>
              <a:rPr lang="en-AU" sz="2600" dirty="0"/>
              <a:t>are more likely than those with </a:t>
            </a:r>
            <a:r>
              <a:rPr lang="en-AU" sz="2600" dirty="0" smtClean="0"/>
              <a:t>low levels of these qualities to:</a:t>
            </a:r>
          </a:p>
          <a:p>
            <a:pPr>
              <a:lnSpc>
                <a:spcPct val="120000"/>
              </a:lnSpc>
            </a:pPr>
            <a:endParaRPr lang="en-AU" sz="1500" dirty="0"/>
          </a:p>
          <a:p>
            <a:pPr lvl="1">
              <a:lnSpc>
                <a:spcPct val="120000"/>
              </a:lnSpc>
            </a:pPr>
            <a:r>
              <a:rPr lang="en-AU" sz="2600" dirty="0"/>
              <a:t>have high levels of psychological </a:t>
            </a:r>
            <a:r>
              <a:rPr lang="en-AU" sz="2600" dirty="0" smtClean="0"/>
              <a:t>wellbeing &amp; positive affect</a:t>
            </a:r>
          </a:p>
          <a:p>
            <a:pPr lvl="1">
              <a:lnSpc>
                <a:spcPct val="120000"/>
              </a:lnSpc>
            </a:pPr>
            <a:r>
              <a:rPr lang="en-AU" sz="2600" dirty="0" smtClean="0"/>
              <a:t>have lower levels </a:t>
            </a:r>
            <a:r>
              <a:rPr lang="en-AU" sz="2600" dirty="0"/>
              <a:t>of risk for depression, anxiety &amp; </a:t>
            </a:r>
            <a:r>
              <a:rPr lang="en-AU" sz="2600" dirty="0" smtClean="0"/>
              <a:t>burnout </a:t>
            </a:r>
            <a:endParaRPr lang="en-AU" sz="2600" dirty="0"/>
          </a:p>
          <a:p>
            <a:pPr lvl="1">
              <a:lnSpc>
                <a:spcPct val="120000"/>
              </a:lnSpc>
            </a:pPr>
            <a:r>
              <a:rPr lang="en-AU" sz="2600" dirty="0"/>
              <a:t>b</a:t>
            </a:r>
            <a:r>
              <a:rPr lang="en-AU" sz="2600" dirty="0" smtClean="0"/>
              <a:t>e intrinsically motivated, have enhanced </a:t>
            </a:r>
            <a:r>
              <a:rPr lang="en-AU" sz="2600" dirty="0"/>
              <a:t>self-motivation </a:t>
            </a:r>
            <a:r>
              <a:rPr lang="en-AU" sz="2600" dirty="0" smtClean="0"/>
              <a:t>and self-regulation</a:t>
            </a:r>
          </a:p>
          <a:p>
            <a:pPr lvl="1">
              <a:lnSpc>
                <a:spcPct val="120000"/>
              </a:lnSpc>
            </a:pPr>
            <a:r>
              <a:rPr lang="en-AU" sz="2600" dirty="0" smtClean="0"/>
              <a:t>thrive at school and work</a:t>
            </a:r>
          </a:p>
          <a:p>
            <a:pPr lvl="1">
              <a:lnSpc>
                <a:spcPct val="120000"/>
              </a:lnSpc>
            </a:pPr>
            <a:r>
              <a:rPr lang="en-AU" sz="2600" dirty="0"/>
              <a:t>e</a:t>
            </a:r>
            <a:r>
              <a:rPr lang="en-AU" sz="2600" dirty="0" smtClean="0"/>
              <a:t>ngage in </a:t>
            </a:r>
            <a:r>
              <a:rPr lang="en-AU" sz="2600" dirty="0" err="1" smtClean="0"/>
              <a:t>prosocial</a:t>
            </a:r>
            <a:r>
              <a:rPr lang="en-AU" sz="2600" dirty="0" smtClean="0"/>
              <a:t> behaviours</a:t>
            </a:r>
          </a:p>
          <a:p>
            <a:pPr lvl="1">
              <a:lnSpc>
                <a:spcPct val="120000"/>
              </a:lnSpc>
            </a:pPr>
            <a:r>
              <a:rPr lang="en-AU" sz="2600" dirty="0" smtClean="0"/>
              <a:t>have a secure attachment style</a:t>
            </a:r>
          </a:p>
          <a:p>
            <a:pPr lvl="1">
              <a:lnSpc>
                <a:spcPct val="120000"/>
              </a:lnSpc>
            </a:pPr>
            <a:endParaRPr lang="en-AU" sz="1300" dirty="0" smtClean="0"/>
          </a:p>
          <a:p>
            <a:pPr marL="365760" lvl="1" indent="0">
              <a:lnSpc>
                <a:spcPct val="120000"/>
              </a:lnSpc>
              <a:buNone/>
            </a:pPr>
            <a:r>
              <a:rPr lang="en-AU" sz="2100" dirty="0" smtClean="0"/>
              <a:t>(La Guardia et al.., 2000; Ryan &amp; </a:t>
            </a:r>
            <a:r>
              <a:rPr lang="en-AU" sz="2100" dirty="0" err="1" smtClean="0"/>
              <a:t>Deci</a:t>
            </a:r>
            <a:r>
              <a:rPr lang="en-AU" sz="2100" dirty="0" smtClean="0"/>
              <a:t>, 2000; Ryan et al., 2008; Van </a:t>
            </a:r>
            <a:r>
              <a:rPr lang="en-AU" sz="2100" dirty="0"/>
              <a:t>den </a:t>
            </a:r>
            <a:r>
              <a:rPr lang="en-AU" sz="2100" dirty="0" err="1" smtClean="0"/>
              <a:t>Broeck</a:t>
            </a:r>
            <a:r>
              <a:rPr lang="en-AU" sz="2100" dirty="0" smtClean="0"/>
              <a:t> et al., 2008)</a:t>
            </a:r>
            <a:endParaRPr lang="en-AU" sz="2100" dirty="0"/>
          </a:p>
        </p:txBody>
      </p:sp>
      <p:sp>
        <p:nvSpPr>
          <p:cNvPr id="4" name="Title 3"/>
          <p:cNvSpPr>
            <a:spLocks noGrp="1"/>
          </p:cNvSpPr>
          <p:nvPr>
            <p:ph type="title"/>
          </p:nvPr>
        </p:nvSpPr>
        <p:spPr>
          <a:xfrm>
            <a:off x="457200" y="400995"/>
            <a:ext cx="8229600" cy="706773"/>
          </a:xfrm>
        </p:spPr>
        <p:txBody>
          <a:bodyPr/>
          <a:lstStyle/>
          <a:p>
            <a:r>
              <a:rPr lang="en-AU" dirty="0" smtClean="0"/>
              <a:t>Psychological Need Satisfaction</a:t>
            </a:r>
            <a:endParaRPr lang="en-AU" dirty="0"/>
          </a:p>
        </p:txBody>
      </p:sp>
    </p:spTree>
    <p:extLst>
      <p:ext uri="{BB962C8B-B14F-4D97-AF65-F5344CB8AC3E}">
        <p14:creationId xmlns:p14="http://schemas.microsoft.com/office/powerpoint/2010/main" xmlns="" val="187077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33"/>
          </a:xfrm>
        </p:spPr>
        <p:txBody>
          <a:bodyPr/>
          <a:lstStyle/>
          <a:p>
            <a:r>
              <a:rPr lang="en-AU" dirty="0" smtClean="0"/>
              <a:t>Being ‘different’</a:t>
            </a:r>
            <a:endParaRPr lang="en-AU" dirty="0"/>
          </a:p>
        </p:txBody>
      </p:sp>
      <p:sp>
        <p:nvSpPr>
          <p:cNvPr id="3" name="Content Placeholder 2"/>
          <p:cNvSpPr>
            <a:spLocks noGrp="1"/>
          </p:cNvSpPr>
          <p:nvPr>
            <p:ph idx="1"/>
          </p:nvPr>
        </p:nvSpPr>
        <p:spPr>
          <a:xfrm>
            <a:off x="348343" y="1088571"/>
            <a:ext cx="8338457" cy="5065486"/>
          </a:xfrm>
        </p:spPr>
        <p:txBody>
          <a:bodyPr>
            <a:normAutofit lnSpcReduction="10000"/>
          </a:bodyPr>
          <a:lstStyle/>
          <a:p>
            <a:pPr marL="342900" indent="-342900">
              <a:buFont typeface="Arial" panose="020B0604020202020204" pitchFamily="34" charset="0"/>
              <a:buChar char="•"/>
            </a:pPr>
            <a:r>
              <a:rPr lang="en-AU" sz="2000" dirty="0" err="1" smtClean="0"/>
              <a:t>Irlen-Meares</a:t>
            </a:r>
            <a:r>
              <a:rPr lang="en-AU" sz="2000" dirty="0" smtClean="0"/>
              <a:t> Syndrome is an ‘invisible’ difference – unless coloured glasses are worn, or accommodations made (e.g., large print, extra time, </a:t>
            </a:r>
            <a:r>
              <a:rPr lang="en-AU" sz="2000" dirty="0" err="1" smtClean="0"/>
              <a:t>etc</a:t>
            </a:r>
            <a:r>
              <a:rPr lang="en-AU" sz="2000" dirty="0" smtClean="0"/>
              <a:t>)</a:t>
            </a:r>
          </a:p>
          <a:p>
            <a:pPr marL="342900" indent="-342900">
              <a:buFont typeface="Arial" panose="020B0604020202020204" pitchFamily="34" charset="0"/>
              <a:buChar char="•"/>
            </a:pPr>
            <a:endParaRPr lang="en-AU" sz="1000" dirty="0" smtClean="0"/>
          </a:p>
          <a:p>
            <a:pPr marL="342900" indent="-342900">
              <a:buFont typeface="Arial" panose="020B0604020202020204" pitchFamily="34" charset="0"/>
              <a:buChar char="•"/>
            </a:pPr>
            <a:r>
              <a:rPr lang="en-AU" sz="2000" dirty="0" smtClean="0"/>
              <a:t>Children/adolescents may be reluctance to wear their glasses or let people know about their condition</a:t>
            </a:r>
          </a:p>
          <a:p>
            <a:pPr marL="1085850" lvl="1" indent="-342900">
              <a:buFont typeface="Arial" panose="020B0604020202020204" pitchFamily="34" charset="0"/>
              <a:buChar char="•"/>
            </a:pPr>
            <a:r>
              <a:rPr lang="en-AU" sz="2000" dirty="0" smtClean="0"/>
              <a:t>Not wanting difference to be visible</a:t>
            </a:r>
          </a:p>
          <a:p>
            <a:pPr marL="1085850" lvl="1" indent="-342900">
              <a:buFont typeface="Arial" panose="020B0604020202020204" pitchFamily="34" charset="0"/>
              <a:buChar char="•"/>
            </a:pPr>
            <a:r>
              <a:rPr lang="en-AU" sz="2000" dirty="0" smtClean="0"/>
              <a:t>Fear of stigma resulting from being </a:t>
            </a:r>
            <a:r>
              <a:rPr lang="en-AU" sz="2000" dirty="0"/>
              <a:t>identified as ‘</a:t>
            </a:r>
            <a:r>
              <a:rPr lang="en-AU" sz="2000" dirty="0" smtClean="0"/>
              <a:t>abnormal’</a:t>
            </a:r>
          </a:p>
          <a:p>
            <a:pPr marL="1085850" lvl="1" indent="-342900">
              <a:buFont typeface="Arial" panose="020B0604020202020204" pitchFamily="34" charset="0"/>
              <a:buChar char="•"/>
            </a:pPr>
            <a:r>
              <a:rPr lang="en-AU" sz="2000" dirty="0" smtClean="0"/>
              <a:t>Potential and reality of teasing or bullying </a:t>
            </a:r>
          </a:p>
          <a:p>
            <a:pPr marL="1085850" lvl="1" indent="-342900">
              <a:buFont typeface="Arial" panose="020B0604020202020204" pitchFamily="34" charset="0"/>
              <a:buChar char="•"/>
            </a:pPr>
            <a:r>
              <a:rPr lang="en-AU" sz="2000" dirty="0" smtClean="0"/>
              <a:t>Feelings of discomfit, embarrassment and/or shame related to difficulties</a:t>
            </a:r>
          </a:p>
          <a:p>
            <a:pPr marL="342900" indent="-342900">
              <a:buFont typeface="Arial" panose="020B0604020202020204" pitchFamily="34" charset="0"/>
              <a:buChar char="•"/>
            </a:pPr>
            <a:endParaRPr lang="en-AU" sz="1000" dirty="0" smtClean="0"/>
          </a:p>
          <a:p>
            <a:pPr marL="342900" indent="-342900">
              <a:buFont typeface="Arial" panose="020B0604020202020204" pitchFamily="34" charset="0"/>
              <a:buChar char="•"/>
            </a:pPr>
            <a:r>
              <a:rPr lang="en-AU" sz="2000" dirty="0" smtClean="0"/>
              <a:t>Developmental drive to be accepted and liked by peers</a:t>
            </a:r>
          </a:p>
          <a:p>
            <a:pPr marL="1085850" lvl="1" indent="-342900">
              <a:buFont typeface="Arial" panose="020B0604020202020204" pitchFamily="34" charset="0"/>
              <a:buChar char="•"/>
            </a:pPr>
            <a:r>
              <a:rPr lang="en-AU" sz="2000" dirty="0" smtClean="0"/>
              <a:t>Fitting in means being similar to others</a:t>
            </a:r>
          </a:p>
          <a:p>
            <a:pPr marL="1085850" lvl="1" indent="-342900">
              <a:buFont typeface="Arial" panose="020B0604020202020204" pitchFamily="34" charset="0"/>
              <a:buChar char="•"/>
            </a:pPr>
            <a:r>
              <a:rPr lang="en-AU" sz="2000" dirty="0" smtClean="0"/>
              <a:t>Being different is only okay if it’s </a:t>
            </a:r>
            <a:r>
              <a:rPr lang="en-AU" sz="2000" dirty="0"/>
              <a:t>viewed as </a:t>
            </a:r>
            <a:r>
              <a:rPr lang="en-AU" sz="2000" dirty="0" smtClean="0"/>
              <a:t>an enhancement (e.g., excelling at sport) </a:t>
            </a:r>
            <a:r>
              <a:rPr lang="en-AU" sz="2000" dirty="0"/>
              <a:t>rather than </a:t>
            </a:r>
            <a:r>
              <a:rPr lang="en-AU" sz="2000" dirty="0" smtClean="0"/>
              <a:t>a deficit or oddity </a:t>
            </a:r>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AU"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3</a:t>
            </a:fld>
            <a:endParaRPr lang="en-US"/>
          </a:p>
        </p:txBody>
      </p:sp>
    </p:spTree>
    <p:extLst>
      <p:ext uri="{BB962C8B-B14F-4D97-AF65-F5344CB8AC3E}">
        <p14:creationId xmlns:p14="http://schemas.microsoft.com/office/powerpoint/2010/main" xmlns="" val="435175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Supporting positive self-development </a:t>
            </a:r>
            <a:endParaRPr lang="en-AU" dirty="0"/>
          </a:p>
        </p:txBody>
      </p:sp>
      <p:sp>
        <p:nvSpPr>
          <p:cNvPr id="3" name="Content Placeholder 2"/>
          <p:cNvSpPr>
            <a:spLocks noGrp="1"/>
          </p:cNvSpPr>
          <p:nvPr>
            <p:ph idx="1"/>
          </p:nvPr>
        </p:nvSpPr>
        <p:spPr>
          <a:xfrm>
            <a:off x="457200" y="1132114"/>
            <a:ext cx="8229600" cy="5138058"/>
          </a:xfrm>
        </p:spPr>
        <p:txBody>
          <a:bodyPr>
            <a:normAutofit/>
          </a:bodyPr>
          <a:lstStyle/>
          <a:p>
            <a:pPr marL="342900" indent="-342900">
              <a:buFont typeface="Arial" panose="020B0604020202020204" pitchFamily="34" charset="0"/>
              <a:buChar char="•"/>
            </a:pPr>
            <a:r>
              <a:rPr lang="en-AU" sz="2000" dirty="0" smtClean="0"/>
              <a:t>Talking about diversity to normalise difficulties </a:t>
            </a:r>
          </a:p>
          <a:p>
            <a:pPr marL="812800" lvl="1" indent="-276225">
              <a:buFont typeface="Arial" panose="020B0604020202020204" pitchFamily="34" charset="0"/>
              <a:buChar char="•"/>
            </a:pPr>
            <a:r>
              <a:rPr lang="en-AU" sz="2000" dirty="0" smtClean="0"/>
              <a:t>everyone is different, has different strengths and weaknesses</a:t>
            </a:r>
          </a:p>
          <a:p>
            <a:pPr marL="812800" lvl="1" indent="-276225">
              <a:buFont typeface="Arial" panose="020B0604020202020204" pitchFamily="34" charset="0"/>
              <a:buChar char="•"/>
            </a:pPr>
            <a:r>
              <a:rPr lang="en-AU" sz="2000" dirty="0" smtClean="0"/>
              <a:t>everyone struggles with something, finds other things easy</a:t>
            </a:r>
          </a:p>
          <a:p>
            <a:pPr marL="1085850" lvl="1" indent="-342900">
              <a:buFont typeface="Arial" panose="020B0604020202020204" pitchFamily="34" charset="0"/>
              <a:buChar char="•"/>
            </a:pPr>
            <a:endParaRPr lang="en-AU" sz="1000" dirty="0" smtClean="0"/>
          </a:p>
          <a:p>
            <a:pPr marL="342900" indent="-342900">
              <a:buFont typeface="Arial" panose="020B0604020202020204" pitchFamily="34" charset="0"/>
              <a:buChar char="•"/>
            </a:pPr>
            <a:r>
              <a:rPr lang="en-AU" sz="2000" dirty="0" smtClean="0"/>
              <a:t>Identifying </a:t>
            </a:r>
            <a:r>
              <a:rPr lang="en-AU" sz="2000" dirty="0"/>
              <a:t>and nurture their </a:t>
            </a:r>
            <a:r>
              <a:rPr lang="en-AU" sz="2000" dirty="0" smtClean="0"/>
              <a:t>strengths</a:t>
            </a:r>
          </a:p>
          <a:p>
            <a:pPr marL="812800" lvl="1" indent="-276225">
              <a:buFont typeface="Arial" panose="020B0604020202020204" pitchFamily="34" charset="0"/>
              <a:buChar char="•"/>
            </a:pPr>
            <a:r>
              <a:rPr lang="en-AU" sz="2000" dirty="0" smtClean="0"/>
              <a:t>both </a:t>
            </a:r>
            <a:r>
              <a:rPr lang="en-AU" sz="2000" dirty="0"/>
              <a:t>school-related and in other areas of </a:t>
            </a:r>
            <a:r>
              <a:rPr lang="en-AU" sz="2000" dirty="0" smtClean="0"/>
              <a:t>life</a:t>
            </a:r>
          </a:p>
          <a:p>
            <a:pPr marL="812800" lvl="1" indent="-276225">
              <a:buFont typeface="Arial" panose="020B0604020202020204" pitchFamily="34" charset="0"/>
              <a:buChar char="•"/>
            </a:pPr>
            <a:r>
              <a:rPr lang="en-AU" sz="2000" dirty="0"/>
              <a:t>h</a:t>
            </a:r>
            <a:r>
              <a:rPr lang="en-AU" sz="2000" dirty="0" smtClean="0"/>
              <a:t>elp them to discover how they can apply their strengths in every-day life</a:t>
            </a:r>
            <a:endParaRPr lang="en-AU" sz="2000" dirty="0"/>
          </a:p>
          <a:p>
            <a:pPr marL="1085850" lvl="1" indent="-342900">
              <a:buFont typeface="Arial" panose="020B0604020202020204" pitchFamily="34" charset="0"/>
              <a:buChar char="•"/>
            </a:pPr>
            <a:endParaRPr lang="en-AU" sz="1000" dirty="0" smtClean="0"/>
          </a:p>
          <a:p>
            <a:pPr marL="342900" indent="-342900">
              <a:buFont typeface="Arial" panose="020B0604020202020204" pitchFamily="34" charset="0"/>
              <a:buChar char="•"/>
            </a:pPr>
            <a:r>
              <a:rPr lang="en-AU" sz="2000" dirty="0" smtClean="0"/>
              <a:t>Encouraging understanding that having </a:t>
            </a:r>
            <a:r>
              <a:rPr lang="en-AU" sz="2000" dirty="0" err="1" smtClean="0"/>
              <a:t>Irlen-Meares</a:t>
            </a:r>
            <a:r>
              <a:rPr lang="en-AU" sz="2000" dirty="0" smtClean="0"/>
              <a:t> Syndrome and experiencing difficulties does not define them, nor dictate their present or future </a:t>
            </a:r>
          </a:p>
          <a:p>
            <a:r>
              <a:rPr lang="en-AU" sz="1000" dirty="0" smtClean="0"/>
              <a:t> </a:t>
            </a:r>
            <a:endParaRPr lang="en-AU" sz="2000" dirty="0" smtClean="0"/>
          </a:p>
          <a:p>
            <a:pPr marL="342900" indent="-342900">
              <a:buFont typeface="Arial" panose="020B0604020202020204" pitchFamily="34" charset="0"/>
              <a:buChar char="•"/>
            </a:pPr>
            <a:r>
              <a:rPr lang="en-AU" sz="2000" dirty="0" smtClean="0"/>
              <a:t>Reframing experiences to nurture optimism and build resilience</a:t>
            </a:r>
          </a:p>
          <a:p>
            <a:pPr marL="342900" indent="-342900">
              <a:buFont typeface="Arial" panose="020B0604020202020204" pitchFamily="34" charset="0"/>
              <a:buChar char="•"/>
            </a:pPr>
            <a:endParaRPr lang="en-AU" sz="1000" dirty="0" smtClean="0"/>
          </a:p>
          <a:p>
            <a:pPr marL="342900" indent="-342900">
              <a:buFont typeface="Arial" panose="020B0604020202020204" pitchFamily="34" charset="0"/>
              <a:buChar char="•"/>
            </a:pPr>
            <a:r>
              <a:rPr lang="en-AU" sz="2000" dirty="0" smtClean="0"/>
              <a:t>Encouraging a growth mindset</a:t>
            </a:r>
            <a:endParaRPr lang="en-AU"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30</a:t>
            </a:fld>
            <a:endParaRPr lang="en-US"/>
          </a:p>
        </p:txBody>
      </p:sp>
    </p:spTree>
    <p:extLst>
      <p:ext uri="{BB962C8B-B14F-4D97-AF65-F5344CB8AC3E}">
        <p14:creationId xmlns:p14="http://schemas.microsoft.com/office/powerpoint/2010/main" xmlns="" val="113832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199" y="6477000"/>
            <a:ext cx="6291944" cy="244475"/>
          </a:xfrm>
        </p:spPr>
        <p:txBody>
          <a:bodyPr/>
          <a:lstStyle/>
          <a:p>
            <a:r>
              <a:rPr lang="en-US" dirty="0"/>
              <a:t>Image: </a:t>
            </a:r>
            <a:r>
              <a:rPr lang="en-US" dirty="0">
                <a:hlinkClick r:id="rId2"/>
              </a:rPr>
              <a:t>http://</a:t>
            </a:r>
            <a:r>
              <a:rPr lang="en-US" dirty="0" smtClean="0">
                <a:hlinkClick r:id="rId2"/>
              </a:rPr>
              <a:t>www.slideshare.net/AhmedSidky/introduction-to-icagile-through-sustainable-agility-kiev-2013</a:t>
            </a:r>
            <a:r>
              <a:rPr lang="en-US" dirty="0" smtClean="0"/>
              <a:t> </a:t>
            </a:r>
            <a:endParaRPr lang="en-US"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31</a:t>
            </a:fld>
            <a:endParaRPr lang="en-US"/>
          </a:p>
        </p:txBody>
      </p:sp>
      <p:pic>
        <p:nvPicPr>
          <p:cNvPr id="1026" name="Picture 2" descr="http://image.slidesharecdn.com/2013-131213051139-phpapp02/95/the-secret-yet-obvious-ingredient-to-sustainable-agility-16-638.jpg?cb=138693650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4250" y="145143"/>
            <a:ext cx="7553747" cy="56712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8298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Negotiating daily life</a:t>
            </a:r>
            <a:endParaRPr lang="en-AU" dirty="0"/>
          </a:p>
        </p:txBody>
      </p:sp>
      <p:sp>
        <p:nvSpPr>
          <p:cNvPr id="3" name="Content Placeholder 2"/>
          <p:cNvSpPr>
            <a:spLocks noGrp="1"/>
          </p:cNvSpPr>
          <p:nvPr>
            <p:ph idx="1"/>
          </p:nvPr>
        </p:nvSpPr>
        <p:spPr>
          <a:xfrm>
            <a:off x="457200" y="995288"/>
            <a:ext cx="8229600" cy="5187797"/>
          </a:xfrm>
        </p:spPr>
        <p:txBody>
          <a:bodyPr>
            <a:normAutofit/>
          </a:bodyPr>
          <a:lstStyle/>
          <a:p>
            <a:pPr marL="342900" indent="-342900">
              <a:buFont typeface="Arial" panose="020B0604020202020204" pitchFamily="34" charset="0"/>
              <a:buChar char="•"/>
            </a:pPr>
            <a:r>
              <a:rPr lang="en-AU" sz="2000" dirty="0" smtClean="0"/>
              <a:t>Ensure the child understands the condition, how it affects them and how their glasses and/or other accommodations help </a:t>
            </a:r>
          </a:p>
          <a:p>
            <a:pPr marL="812800" lvl="1" indent="-363538">
              <a:buFont typeface="Arial" panose="020B0604020202020204" pitchFamily="34" charset="0"/>
              <a:buChar char="•"/>
            </a:pPr>
            <a:r>
              <a:rPr lang="en-AU" sz="2000" dirty="0" smtClean="0"/>
              <a:t>Knowledge about what to expect, limitations, etc. </a:t>
            </a:r>
          </a:p>
          <a:p>
            <a:pPr marL="812800" lvl="1" indent="-363538">
              <a:buFont typeface="Arial" panose="020B0604020202020204" pitchFamily="34" charset="0"/>
              <a:buChar char="•"/>
            </a:pPr>
            <a:r>
              <a:rPr lang="en-AU" sz="2000" dirty="0" smtClean="0"/>
              <a:t>Allay fears and misconceptions</a:t>
            </a:r>
          </a:p>
          <a:p>
            <a:pPr marL="812800" lvl="1" indent="-363538">
              <a:buFont typeface="Arial" panose="020B0604020202020204" pitchFamily="34" charset="0"/>
              <a:buChar char="•"/>
            </a:pPr>
            <a:r>
              <a:rPr lang="en-AU" sz="2000" dirty="0" smtClean="0"/>
              <a:t>Help them to develop an appropriately detailed explanation that they can provide to other people – e.g., peers, teachers </a:t>
            </a:r>
          </a:p>
          <a:p>
            <a:pPr marL="812800" lvl="1" indent="-363538">
              <a:buFont typeface="Arial" panose="020B0604020202020204" pitchFamily="34" charset="0"/>
              <a:buChar char="•"/>
            </a:pPr>
            <a:endParaRPr lang="en-AU" sz="1000" dirty="0"/>
          </a:p>
          <a:p>
            <a:pPr marL="363538" lvl="1" indent="-363538">
              <a:buFont typeface="Arial" panose="020B0604020202020204" pitchFamily="34" charset="0"/>
              <a:buChar char="•"/>
            </a:pPr>
            <a:r>
              <a:rPr lang="en-AU" sz="2000" dirty="0" smtClean="0"/>
              <a:t>Ensure </a:t>
            </a:r>
            <a:r>
              <a:rPr lang="en-AU" sz="2000" dirty="0"/>
              <a:t>needs are </a:t>
            </a:r>
            <a:r>
              <a:rPr lang="en-AU" sz="2000" dirty="0" smtClean="0"/>
              <a:t>met, </a:t>
            </a:r>
            <a:r>
              <a:rPr lang="en-AU" sz="2000" dirty="0"/>
              <a:t>accommodations </a:t>
            </a:r>
            <a:r>
              <a:rPr lang="en-AU" sz="2000" dirty="0" smtClean="0"/>
              <a:t>made, </a:t>
            </a:r>
            <a:r>
              <a:rPr lang="en-AU" sz="2000" dirty="0"/>
              <a:t>at school and </a:t>
            </a:r>
            <a:r>
              <a:rPr lang="en-AU" sz="2000" dirty="0" smtClean="0"/>
              <a:t>home</a:t>
            </a:r>
          </a:p>
          <a:p>
            <a:pPr marL="763588" lvl="2" indent="-363538">
              <a:buFont typeface="Arial" panose="020B0604020202020204" pitchFamily="34" charset="0"/>
              <a:buChar char="•"/>
            </a:pPr>
            <a:r>
              <a:rPr lang="en-AU" dirty="0" smtClean="0">
                <a:solidFill>
                  <a:schemeClr val="tx2"/>
                </a:solidFill>
              </a:rPr>
              <a:t>Discuss strategies for avoiding/dealing with problems if/when they occur</a:t>
            </a:r>
          </a:p>
          <a:p>
            <a:pPr marL="1220788" lvl="3" indent="-363538">
              <a:buFont typeface="Arial" panose="020B0604020202020204" pitchFamily="34" charset="0"/>
              <a:buChar char="•"/>
            </a:pPr>
            <a:r>
              <a:rPr lang="en-AU" sz="1800" dirty="0" smtClean="0">
                <a:solidFill>
                  <a:schemeClr val="tx2"/>
                </a:solidFill>
              </a:rPr>
              <a:t>Resting eyes, sitting near the window, avoiding glare, etc.</a:t>
            </a:r>
          </a:p>
          <a:p>
            <a:pPr marL="1220788" lvl="3" indent="-363538">
              <a:buFont typeface="Arial" panose="020B0604020202020204" pitchFamily="34" charset="0"/>
              <a:buChar char="•"/>
            </a:pPr>
            <a:r>
              <a:rPr lang="en-AU" sz="1800" dirty="0" smtClean="0">
                <a:solidFill>
                  <a:schemeClr val="tx2"/>
                </a:solidFill>
              </a:rPr>
              <a:t>How to calm themselves if they become anxious or frustrated</a:t>
            </a:r>
          </a:p>
          <a:p>
            <a:pPr marL="1220788" lvl="3" indent="-363538">
              <a:buFont typeface="Arial" panose="020B0604020202020204" pitchFamily="34" charset="0"/>
              <a:buChar char="•"/>
            </a:pPr>
            <a:r>
              <a:rPr lang="en-AU" sz="1800" dirty="0" smtClean="0">
                <a:solidFill>
                  <a:schemeClr val="tx2"/>
                </a:solidFill>
              </a:rPr>
              <a:t>What to do if a peer teases or bullies them </a:t>
            </a:r>
          </a:p>
          <a:p>
            <a:pPr marL="1220788" lvl="3" indent="-363538">
              <a:buFont typeface="Arial" panose="020B0604020202020204" pitchFamily="34" charset="0"/>
              <a:buChar char="•"/>
            </a:pPr>
            <a:endParaRPr lang="en-AU" sz="1000" dirty="0" smtClean="0">
              <a:solidFill>
                <a:schemeClr val="tx2"/>
              </a:solidFill>
            </a:endParaRPr>
          </a:p>
          <a:p>
            <a:pPr marL="363538" lvl="1" indent="-363538">
              <a:buFont typeface="Arial" panose="020B0604020202020204" pitchFamily="34" charset="0"/>
              <a:buChar char="•"/>
            </a:pPr>
            <a:r>
              <a:rPr lang="en-AU" sz="2000" dirty="0" smtClean="0"/>
              <a:t>Help them to become ‘scientists’ – trying new approaches to find out what works best for them in different situations</a:t>
            </a:r>
            <a:endParaRPr lang="en-AU" sz="2000" dirty="0"/>
          </a:p>
          <a:p>
            <a:pPr marL="69850" indent="-363538">
              <a:buFont typeface="Arial" panose="020B0604020202020204" pitchFamily="34" charset="0"/>
              <a:buChar char="•"/>
            </a:pPr>
            <a:endParaRPr lang="en-AU" sz="2000" dirty="0"/>
          </a:p>
          <a:p>
            <a:pPr marL="342900" indent="-342900">
              <a:buFont typeface="Arial" panose="020B0604020202020204" pitchFamily="34" charset="0"/>
              <a:buChar char="•"/>
            </a:pPr>
            <a:endParaRPr lang="en-AU" sz="1200"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32</a:t>
            </a:fld>
            <a:endParaRPr lang="en-US"/>
          </a:p>
        </p:txBody>
      </p:sp>
    </p:spTree>
    <p:extLst>
      <p:ext uri="{BB962C8B-B14F-4D97-AF65-F5344CB8AC3E}">
        <p14:creationId xmlns:p14="http://schemas.microsoft.com/office/powerpoint/2010/main" xmlns="" val="4071170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Questions?</a:t>
            </a:r>
            <a:endParaRPr lang="en-AU" dirty="0"/>
          </a:p>
        </p:txBody>
      </p:sp>
      <p:sp>
        <p:nvSpPr>
          <p:cNvPr id="3" name="Content Placeholder 2"/>
          <p:cNvSpPr>
            <a:spLocks noGrp="1"/>
          </p:cNvSpPr>
          <p:nvPr>
            <p:ph idx="1"/>
          </p:nvPr>
        </p:nvSpPr>
        <p:spPr>
          <a:xfrm>
            <a:off x="457200" y="1295400"/>
            <a:ext cx="8229600" cy="4334933"/>
          </a:xfrm>
        </p:spPr>
        <p:txBody>
          <a:bodyPr/>
          <a:lstStyle/>
          <a:p>
            <a:pPr marL="342900" indent="-342900">
              <a:buFont typeface="Arial" panose="020B0604020202020204" pitchFamily="34" charset="0"/>
              <a:buChar char="•"/>
            </a:pPr>
            <a:endParaRPr lang="en-AU"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33</a:t>
            </a:fld>
            <a:endParaRPr lang="en-US"/>
          </a:p>
        </p:txBody>
      </p:sp>
    </p:spTree>
    <p:extLst>
      <p:ext uri="{BB962C8B-B14F-4D97-AF65-F5344CB8AC3E}">
        <p14:creationId xmlns:p14="http://schemas.microsoft.com/office/powerpoint/2010/main" xmlns="" val="1558088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Self</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4</a:t>
            </a:fld>
            <a:endParaRPr lang="en-US"/>
          </a:p>
        </p:txBody>
      </p:sp>
    </p:spTree>
    <p:extLst>
      <p:ext uri="{BB962C8B-B14F-4D97-AF65-F5344CB8AC3E}">
        <p14:creationId xmlns:p14="http://schemas.microsoft.com/office/powerpoint/2010/main" xmlns="" val="354831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Self</a:t>
            </a:r>
            <a:endParaRPr lang="en-AU" dirty="0"/>
          </a:p>
        </p:txBody>
      </p:sp>
      <p:sp>
        <p:nvSpPr>
          <p:cNvPr id="3" name="Content Placeholder 2"/>
          <p:cNvSpPr>
            <a:spLocks noGrp="1"/>
          </p:cNvSpPr>
          <p:nvPr>
            <p:ph idx="1"/>
          </p:nvPr>
        </p:nvSpPr>
        <p:spPr>
          <a:xfrm>
            <a:off x="457200" y="1132114"/>
            <a:ext cx="8229600" cy="5167085"/>
          </a:xfrm>
        </p:spPr>
        <p:txBody>
          <a:bodyPr>
            <a:noAutofit/>
          </a:bodyPr>
          <a:lstStyle/>
          <a:p>
            <a:r>
              <a:rPr lang="en-AU" sz="2000" b="1" dirty="0" smtClean="0"/>
              <a:t>Sense </a:t>
            </a:r>
            <a:r>
              <a:rPr lang="en-AU" sz="2000" b="1" dirty="0"/>
              <a:t>of self </a:t>
            </a:r>
            <a:r>
              <a:rPr lang="en-AU" sz="2000" dirty="0"/>
              <a:t>is continuity </a:t>
            </a:r>
            <a:r>
              <a:rPr lang="en-AU" sz="2000" dirty="0" smtClean="0"/>
              <a:t>between the </a:t>
            </a:r>
            <a:r>
              <a:rPr lang="en-AU" sz="2000" dirty="0"/>
              <a:t>lived </a:t>
            </a:r>
            <a:r>
              <a:rPr lang="en-AU" sz="2000" dirty="0" smtClean="0"/>
              <a:t>past, the </a:t>
            </a:r>
            <a:r>
              <a:rPr lang="en-AU" sz="2000" dirty="0"/>
              <a:t>experience of the </a:t>
            </a:r>
            <a:r>
              <a:rPr lang="en-AU" sz="2000" dirty="0" smtClean="0"/>
              <a:t>present, and the </a:t>
            </a:r>
            <a:r>
              <a:rPr lang="en-AU" sz="2000" dirty="0"/>
              <a:t>anticipated </a:t>
            </a:r>
            <a:r>
              <a:rPr lang="en-AU" sz="2000" dirty="0" smtClean="0"/>
              <a:t>future</a:t>
            </a:r>
          </a:p>
          <a:p>
            <a:pPr lvl="1"/>
            <a:endParaRPr lang="en-AU" sz="1200" dirty="0"/>
          </a:p>
          <a:p>
            <a:r>
              <a:rPr lang="en-AU" sz="2000" b="1" dirty="0" smtClean="0"/>
              <a:t>Psychosocial identity</a:t>
            </a:r>
            <a:endParaRPr lang="en-AU" sz="2000" dirty="0"/>
          </a:p>
          <a:p>
            <a:pPr marL="342900" indent="-342900">
              <a:buFont typeface="Arial" panose="020B0604020202020204" pitchFamily="34" charset="0"/>
              <a:buChar char="•"/>
            </a:pPr>
            <a:r>
              <a:rPr lang="en-AU" sz="2000" dirty="0" smtClean="0"/>
              <a:t>who you perceive yourself to be</a:t>
            </a:r>
          </a:p>
          <a:p>
            <a:pPr marL="342900" indent="-342900">
              <a:buFont typeface="Arial" panose="020B0604020202020204" pitchFamily="34" charset="0"/>
              <a:buChar char="•"/>
            </a:pPr>
            <a:r>
              <a:rPr lang="en-AU" sz="2000" dirty="0" smtClean="0"/>
              <a:t>your values, attitudes and opinions</a:t>
            </a:r>
          </a:p>
          <a:p>
            <a:pPr marL="342900" indent="-342900">
              <a:buFont typeface="Arial" panose="020B0604020202020204" pitchFamily="34" charset="0"/>
              <a:buChar char="•"/>
            </a:pPr>
            <a:r>
              <a:rPr lang="en-AU" sz="2000" dirty="0" smtClean="0"/>
              <a:t>what </a:t>
            </a:r>
            <a:r>
              <a:rPr lang="en-AU" sz="2000" dirty="0"/>
              <a:t>you do, think and feel </a:t>
            </a:r>
            <a:r>
              <a:rPr lang="en-AU" sz="2000" dirty="0" smtClean="0"/>
              <a:t> </a:t>
            </a:r>
          </a:p>
          <a:p>
            <a:pPr marL="342900" indent="-342900">
              <a:buFont typeface="Arial" panose="020B0604020202020204" pitchFamily="34" charset="0"/>
              <a:buChar char="•"/>
            </a:pPr>
            <a:r>
              <a:rPr lang="en-AU" sz="2000" dirty="0" smtClean="0"/>
              <a:t>personality</a:t>
            </a:r>
          </a:p>
          <a:p>
            <a:pPr marL="342900" indent="-342900">
              <a:buFont typeface="Arial" panose="020B0604020202020204" pitchFamily="34" charset="0"/>
              <a:buChar char="•"/>
            </a:pPr>
            <a:endParaRPr lang="en-AU" sz="1200" dirty="0" smtClean="0"/>
          </a:p>
          <a:p>
            <a:pPr>
              <a:lnSpc>
                <a:spcPct val="110000"/>
              </a:lnSpc>
            </a:pPr>
            <a:r>
              <a:rPr lang="en-US" sz="2000" b="1" dirty="0" smtClean="0"/>
              <a:t>Self-knowledge</a:t>
            </a:r>
            <a:endParaRPr lang="en-US" sz="2000" b="1" dirty="0"/>
          </a:p>
          <a:p>
            <a:pPr lvl="1">
              <a:lnSpc>
                <a:spcPct val="110000"/>
              </a:lnSpc>
            </a:pPr>
            <a:r>
              <a:rPr lang="en-US" sz="2000" b="1" dirty="0"/>
              <a:t>Declarative </a:t>
            </a:r>
            <a:r>
              <a:rPr lang="en-US" sz="2000" b="1" dirty="0" smtClean="0"/>
              <a:t>knowledge </a:t>
            </a:r>
            <a:r>
              <a:rPr lang="en-US" sz="2000" dirty="0" smtClean="0"/>
              <a:t>- the </a:t>
            </a:r>
            <a:r>
              <a:rPr lang="en-US" sz="2000" dirty="0"/>
              <a:t>facts and impressions that we consciously know and can describe</a:t>
            </a:r>
          </a:p>
          <a:p>
            <a:pPr lvl="1">
              <a:lnSpc>
                <a:spcPct val="110000"/>
              </a:lnSpc>
            </a:pPr>
            <a:r>
              <a:rPr lang="en-US" sz="2000" b="1" dirty="0" smtClean="0"/>
              <a:t>Procedural knowledge </a:t>
            </a:r>
            <a:r>
              <a:rPr lang="en-US" sz="2000" dirty="0" smtClean="0"/>
              <a:t>- knowledge </a:t>
            </a:r>
            <a:r>
              <a:rPr lang="en-US" sz="2000" dirty="0"/>
              <a:t>expressed through actions rather than </a:t>
            </a:r>
            <a:r>
              <a:rPr lang="en-US" sz="2000" dirty="0" smtClean="0"/>
              <a:t>words</a:t>
            </a:r>
            <a:endParaRPr lang="en-US" sz="2000" dirty="0"/>
          </a:p>
        </p:txBody>
      </p:sp>
    </p:spTree>
    <p:extLst>
      <p:ext uri="{BB962C8B-B14F-4D97-AF65-F5344CB8AC3E}">
        <p14:creationId xmlns:p14="http://schemas.microsoft.com/office/powerpoint/2010/main" xmlns="" val="381435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457200" y="533400"/>
            <a:ext cx="8229600" cy="743857"/>
          </a:xfrm>
        </p:spPr>
        <p:txBody>
          <a:bodyPr/>
          <a:lstStyle/>
          <a:p>
            <a:r>
              <a:rPr lang="en-US" dirty="0" smtClean="0"/>
              <a:t>Declarative </a:t>
            </a:r>
            <a:r>
              <a:rPr lang="en-US" dirty="0"/>
              <a:t>s</a:t>
            </a:r>
            <a:r>
              <a:rPr lang="en-US" dirty="0" smtClean="0"/>
              <a:t>elf-knowledge</a:t>
            </a:r>
          </a:p>
        </p:txBody>
      </p:sp>
      <p:sp>
        <p:nvSpPr>
          <p:cNvPr id="44035" name="Rectangle 3"/>
          <p:cNvSpPr>
            <a:spLocks noGrp="1" noChangeArrowheads="1"/>
          </p:cNvSpPr>
          <p:nvPr>
            <p:ph idx="1"/>
          </p:nvPr>
        </p:nvSpPr>
        <p:spPr>
          <a:xfrm>
            <a:off x="457200" y="1262742"/>
            <a:ext cx="8229600" cy="4898136"/>
          </a:xfrm>
        </p:spPr>
        <p:txBody>
          <a:bodyPr>
            <a:normAutofit/>
          </a:bodyPr>
          <a:lstStyle/>
          <a:p>
            <a:pPr indent="-285750"/>
            <a:r>
              <a:rPr lang="en-US" dirty="0" smtClean="0"/>
              <a:t>All of your conscious knowledge or opinions about yourself</a:t>
            </a:r>
          </a:p>
          <a:p>
            <a:endParaRPr lang="en-US" sz="1200" dirty="0"/>
          </a:p>
          <a:p>
            <a:pPr marL="0" lvl="1" indent="0">
              <a:buNone/>
            </a:pPr>
            <a:r>
              <a:rPr lang="en-US" sz="2000" b="1" dirty="0" smtClean="0"/>
              <a:t>Self-esteem</a:t>
            </a:r>
            <a:r>
              <a:rPr lang="en-US" sz="2000" dirty="0" smtClean="0"/>
              <a:t>: an </a:t>
            </a:r>
            <a:r>
              <a:rPr lang="en-US" sz="2000" dirty="0"/>
              <a:t>overall opinion about whether you are good or bad, worthy or unworthy, or somewhere in between</a:t>
            </a:r>
          </a:p>
          <a:p>
            <a:pPr marL="0" lvl="2" indent="0">
              <a:buNone/>
            </a:pPr>
            <a:endParaRPr lang="en-US" sz="1200" dirty="0" smtClean="0">
              <a:solidFill>
                <a:schemeClr val="tx2"/>
              </a:solidFill>
            </a:endParaRPr>
          </a:p>
          <a:p>
            <a:pPr marL="0" lvl="2" indent="0">
              <a:buNone/>
            </a:pPr>
            <a:r>
              <a:rPr lang="en-US" b="1" dirty="0" smtClean="0">
                <a:solidFill>
                  <a:schemeClr val="tx2"/>
                </a:solidFill>
              </a:rPr>
              <a:t>Self-schema: </a:t>
            </a:r>
            <a:r>
              <a:rPr lang="en-US" dirty="0" smtClean="0">
                <a:solidFill>
                  <a:schemeClr val="tx2"/>
                </a:solidFill>
              </a:rPr>
              <a:t>your beliefs, memories, and generalizations about yourself</a:t>
            </a:r>
          </a:p>
          <a:p>
            <a:pPr marL="342900" lvl="2" indent="-342900"/>
            <a:r>
              <a:rPr lang="en-US" dirty="0" smtClean="0">
                <a:solidFill>
                  <a:schemeClr val="tx2"/>
                </a:solidFill>
              </a:rPr>
              <a:t>Can be broad and over-arching or narrow and context-specific </a:t>
            </a:r>
          </a:p>
          <a:p>
            <a:pPr marL="0" lvl="2" indent="0">
              <a:buNone/>
            </a:pPr>
            <a:endParaRPr lang="en-US" sz="1200" b="1" dirty="0" smtClean="0">
              <a:solidFill>
                <a:schemeClr val="tx2"/>
              </a:solidFill>
            </a:endParaRPr>
          </a:p>
          <a:p>
            <a:pPr marL="0" lvl="2" indent="0">
              <a:buNone/>
            </a:pPr>
            <a:r>
              <a:rPr lang="en-US" b="1" dirty="0" smtClean="0">
                <a:solidFill>
                  <a:schemeClr val="tx2"/>
                </a:solidFill>
              </a:rPr>
              <a:t>Self-efficacy:</a:t>
            </a:r>
            <a:r>
              <a:rPr lang="en-US" dirty="0" smtClean="0">
                <a:solidFill>
                  <a:schemeClr val="tx2"/>
                </a:solidFill>
              </a:rPr>
              <a:t> your </a:t>
            </a:r>
            <a:r>
              <a:rPr lang="en-US" dirty="0">
                <a:solidFill>
                  <a:schemeClr val="tx2"/>
                </a:solidFill>
              </a:rPr>
              <a:t>beliefs about the degree to which </a:t>
            </a:r>
            <a:r>
              <a:rPr lang="en-US" dirty="0" smtClean="0">
                <a:solidFill>
                  <a:schemeClr val="tx2"/>
                </a:solidFill>
              </a:rPr>
              <a:t>you </a:t>
            </a:r>
            <a:r>
              <a:rPr lang="en-US" dirty="0">
                <a:solidFill>
                  <a:schemeClr val="tx2"/>
                </a:solidFill>
              </a:rPr>
              <a:t>will be able to accomplish a </a:t>
            </a:r>
            <a:r>
              <a:rPr lang="en-US" dirty="0" smtClean="0">
                <a:solidFill>
                  <a:schemeClr val="tx2"/>
                </a:solidFill>
              </a:rPr>
              <a:t>task or goal</a:t>
            </a:r>
            <a:r>
              <a:rPr lang="en-US" dirty="0">
                <a:solidFill>
                  <a:schemeClr val="tx2"/>
                </a:solidFill>
              </a:rPr>
              <a:t>, if </a:t>
            </a:r>
            <a:r>
              <a:rPr lang="en-US" dirty="0" smtClean="0">
                <a:solidFill>
                  <a:schemeClr val="tx2"/>
                </a:solidFill>
              </a:rPr>
              <a:t>you try</a:t>
            </a:r>
          </a:p>
          <a:p>
            <a:pPr marL="342900" lvl="2" indent="-342900"/>
            <a:r>
              <a:rPr lang="en-US" dirty="0" smtClean="0">
                <a:solidFill>
                  <a:schemeClr val="tx2"/>
                </a:solidFill>
              </a:rPr>
              <a:t>Domain specific</a:t>
            </a:r>
            <a:endParaRPr lang="en-US" dirty="0">
              <a:solidFill>
                <a:schemeClr val="tx2"/>
              </a:solidFill>
            </a:endParaRPr>
          </a:p>
          <a:p>
            <a:pPr marL="0" lvl="2" indent="0">
              <a:buNone/>
            </a:pPr>
            <a:endParaRPr lang="en-US" sz="1200" dirty="0" smtClean="0">
              <a:solidFill>
                <a:schemeClr val="tx2"/>
              </a:solidFill>
            </a:endParaRPr>
          </a:p>
          <a:p>
            <a:pPr marL="0" lvl="2" indent="0">
              <a:buNone/>
            </a:pPr>
            <a:r>
              <a:rPr lang="en-US" b="1" dirty="0" smtClean="0">
                <a:solidFill>
                  <a:schemeClr val="tx2"/>
                </a:solidFill>
              </a:rPr>
              <a:t>Possible selves: </a:t>
            </a:r>
            <a:r>
              <a:rPr lang="en-US" dirty="0" smtClean="0">
                <a:solidFill>
                  <a:schemeClr val="tx2"/>
                </a:solidFill>
              </a:rPr>
              <a:t>the beliefs you have about the </a:t>
            </a:r>
            <a:r>
              <a:rPr lang="en-US" dirty="0">
                <a:solidFill>
                  <a:schemeClr val="tx2"/>
                </a:solidFill>
              </a:rPr>
              <a:t>other possible ways </a:t>
            </a:r>
            <a:r>
              <a:rPr lang="en-US" dirty="0" smtClean="0">
                <a:solidFill>
                  <a:schemeClr val="tx2"/>
                </a:solidFill>
              </a:rPr>
              <a:t>you </a:t>
            </a:r>
            <a:r>
              <a:rPr lang="en-US" dirty="0">
                <a:solidFill>
                  <a:schemeClr val="tx2"/>
                </a:solidFill>
              </a:rPr>
              <a:t>might </a:t>
            </a:r>
            <a:r>
              <a:rPr lang="en-US" dirty="0" smtClean="0">
                <a:solidFill>
                  <a:schemeClr val="tx2"/>
                </a:solidFill>
              </a:rPr>
              <a:t>be or should be</a:t>
            </a:r>
            <a:endParaRPr lang="en-US" dirty="0">
              <a:solidFill>
                <a:schemeClr val="tx2"/>
              </a:solidFill>
            </a:endParaRPr>
          </a:p>
          <a:p>
            <a:pPr marL="0" lvl="2" indent="0">
              <a:buNone/>
            </a:pPr>
            <a:endParaRPr lang="en-US" sz="2000" dirty="0" smtClean="0">
              <a:solidFill>
                <a:schemeClr val="tx2"/>
              </a:solidFill>
            </a:endParaRPr>
          </a:p>
          <a:p>
            <a:endParaRPr lang="en-US" sz="2400" dirty="0" smtClean="0"/>
          </a:p>
        </p:txBody>
      </p:sp>
    </p:spTree>
    <p:extLst>
      <p:ext uri="{BB962C8B-B14F-4D97-AF65-F5344CB8AC3E}">
        <p14:creationId xmlns:p14="http://schemas.microsoft.com/office/powerpoint/2010/main" xmlns="" val="93438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228600" y="685800"/>
            <a:ext cx="8610600" cy="914400"/>
          </a:xfrm>
        </p:spPr>
        <p:txBody>
          <a:bodyPr>
            <a:noAutofit/>
          </a:bodyPr>
          <a:lstStyle/>
          <a:p>
            <a:r>
              <a:rPr lang="en-US" sz="3200" dirty="0" smtClean="0"/>
              <a:t>Self-Discrepancy Theory</a:t>
            </a:r>
          </a:p>
        </p:txBody>
      </p:sp>
      <p:sp>
        <p:nvSpPr>
          <p:cNvPr id="56323" name="Rectangle 3"/>
          <p:cNvSpPr>
            <a:spLocks noGrp="1" noChangeArrowheads="1"/>
          </p:cNvSpPr>
          <p:nvPr>
            <p:ph idx="1"/>
          </p:nvPr>
        </p:nvSpPr>
        <p:spPr>
          <a:xfrm>
            <a:off x="341086" y="1371600"/>
            <a:ext cx="8229600" cy="4942114"/>
          </a:xfrm>
        </p:spPr>
        <p:txBody>
          <a:bodyPr>
            <a:normAutofit lnSpcReduction="10000"/>
          </a:bodyPr>
          <a:lstStyle/>
          <a:p>
            <a:r>
              <a:rPr lang="en-US" dirty="0" smtClean="0"/>
              <a:t>Discrepancies between possible selves and the actual self lead to psychological distress</a:t>
            </a:r>
            <a:endParaRPr lang="en-US" sz="1200" dirty="0" smtClean="0"/>
          </a:p>
          <a:p>
            <a:endParaRPr lang="en-US" sz="1200" dirty="0" smtClean="0"/>
          </a:p>
          <a:p>
            <a:r>
              <a:rPr lang="en-US" sz="2000" b="1" dirty="0" smtClean="0"/>
              <a:t>Ideal self: </a:t>
            </a:r>
            <a:r>
              <a:rPr lang="en-US" sz="2000" dirty="0" smtClean="0"/>
              <a:t>beliefs about who/what/how you could be at your best</a:t>
            </a:r>
          </a:p>
          <a:p>
            <a:pPr lvl="1"/>
            <a:r>
              <a:rPr lang="en-US" sz="2000" dirty="0" smtClean="0"/>
              <a:t>Can be positive or negative, realistic or unrealistic</a:t>
            </a:r>
          </a:p>
          <a:p>
            <a:pPr lvl="1"/>
            <a:r>
              <a:rPr lang="en-US" sz="2000" dirty="0" smtClean="0"/>
              <a:t>Small discrepancies can be motivating</a:t>
            </a:r>
          </a:p>
          <a:p>
            <a:pPr lvl="1"/>
            <a:r>
              <a:rPr lang="en-US" sz="2000" dirty="0" smtClean="0"/>
              <a:t>Large discrepancies are associated with feeling of failure, low self-esteem, and depression</a:t>
            </a:r>
          </a:p>
          <a:p>
            <a:pPr lvl="1"/>
            <a:endParaRPr lang="en-US" sz="1200" dirty="0" smtClean="0"/>
          </a:p>
          <a:p>
            <a:r>
              <a:rPr lang="en-US" sz="2000" b="1" dirty="0" smtClean="0"/>
              <a:t>Ought self: </a:t>
            </a:r>
            <a:r>
              <a:rPr lang="en-US" sz="2000" dirty="0" smtClean="0"/>
              <a:t>beliefs about what/how you should be</a:t>
            </a:r>
          </a:p>
          <a:p>
            <a:pPr lvl="1"/>
            <a:r>
              <a:rPr lang="en-US" sz="2000" dirty="0" err="1" smtClean="0"/>
              <a:t>Internalised</a:t>
            </a:r>
            <a:r>
              <a:rPr lang="en-US" sz="2000" dirty="0" smtClean="0"/>
              <a:t> beliefs about how you should behave, what you should be able to do and achieve</a:t>
            </a:r>
          </a:p>
          <a:p>
            <a:pPr lvl="1"/>
            <a:r>
              <a:rPr lang="en-US" sz="2000" dirty="0" smtClean="0"/>
              <a:t>Discrepancies are associated with feeling guilty for ‘inappropriate’ behaviour, worries about being ‘found out’, and anxiety</a:t>
            </a:r>
          </a:p>
        </p:txBody>
      </p:sp>
    </p:spTree>
    <p:extLst>
      <p:ext uri="{BB962C8B-B14F-4D97-AF65-F5344CB8AC3E}">
        <p14:creationId xmlns:p14="http://schemas.microsoft.com/office/powerpoint/2010/main" xmlns="" val="253226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304800" y="304800"/>
            <a:ext cx="8229600" cy="711200"/>
          </a:xfrm>
        </p:spPr>
        <p:txBody>
          <a:bodyPr/>
          <a:lstStyle/>
          <a:p>
            <a:r>
              <a:rPr lang="en-US" dirty="0" smtClean="0"/>
              <a:t>Procedural self-knowledge</a:t>
            </a:r>
          </a:p>
        </p:txBody>
      </p:sp>
      <p:sp>
        <p:nvSpPr>
          <p:cNvPr id="68611" name="Rectangle 3"/>
          <p:cNvSpPr>
            <a:spLocks noGrp="1" noChangeArrowheads="1"/>
          </p:cNvSpPr>
          <p:nvPr>
            <p:ph idx="1"/>
          </p:nvPr>
        </p:nvSpPr>
        <p:spPr>
          <a:xfrm>
            <a:off x="304800" y="1117600"/>
            <a:ext cx="4194629" cy="5050971"/>
          </a:xfrm>
        </p:spPr>
        <p:txBody>
          <a:bodyPr>
            <a:normAutofit fontScale="92500" lnSpcReduction="20000"/>
          </a:bodyPr>
          <a:lstStyle/>
          <a:p>
            <a:r>
              <a:rPr lang="en-US" sz="2600" dirty="0" smtClean="0"/>
              <a:t>Your characteristic patterns </a:t>
            </a:r>
            <a:r>
              <a:rPr lang="en-US" sz="2600" dirty="0"/>
              <a:t>of </a:t>
            </a:r>
            <a:r>
              <a:rPr lang="en-US" sz="2600" dirty="0" smtClean="0"/>
              <a:t>behaviour </a:t>
            </a:r>
          </a:p>
          <a:p>
            <a:pPr marL="342900" indent="-342900">
              <a:buFont typeface="Arial" panose="020B0604020202020204" pitchFamily="34" charset="0"/>
              <a:buChar char="•"/>
            </a:pPr>
            <a:r>
              <a:rPr lang="en-AU" sz="2200" dirty="0" smtClean="0"/>
              <a:t>driven by things of which you are not typically consciously aware </a:t>
            </a:r>
          </a:p>
          <a:p>
            <a:pPr marL="342900" indent="-342900">
              <a:buFont typeface="Arial" panose="020B0604020202020204" pitchFamily="34" charset="0"/>
              <a:buChar char="•"/>
            </a:pPr>
            <a:r>
              <a:rPr lang="en-AU" sz="2200" dirty="0" smtClean="0"/>
              <a:t>ingrained ways </a:t>
            </a:r>
            <a:r>
              <a:rPr lang="en-AU" sz="2200" dirty="0"/>
              <a:t>of </a:t>
            </a:r>
            <a:r>
              <a:rPr lang="en-AU" sz="2200" dirty="0" smtClean="0"/>
              <a:t>thinking and feeling about yourself, the world and  other people</a:t>
            </a:r>
          </a:p>
          <a:p>
            <a:pPr marL="342900" indent="-342900">
              <a:buFont typeface="Arial" panose="020B0604020202020204" pitchFamily="34" charset="0"/>
              <a:buChar char="•"/>
            </a:pPr>
            <a:r>
              <a:rPr lang="en-AU" sz="2200" dirty="0" smtClean="0"/>
              <a:t>usual patterns of interactions with our environment and other people  </a:t>
            </a:r>
          </a:p>
          <a:p>
            <a:pPr marL="342900" indent="-342900">
              <a:buFont typeface="Arial" panose="020B0604020202020204" pitchFamily="34" charset="0"/>
              <a:buChar char="•"/>
            </a:pPr>
            <a:r>
              <a:rPr lang="en-AU" sz="2200" dirty="0"/>
              <a:t>b</a:t>
            </a:r>
            <a:r>
              <a:rPr lang="en-AU" sz="2200" dirty="0" smtClean="0"/>
              <a:t>ehavioural ‘scripts’ </a:t>
            </a:r>
          </a:p>
          <a:p>
            <a:endParaRPr lang="en-AU" sz="2000" dirty="0"/>
          </a:p>
          <a:p>
            <a:pPr algn="r"/>
            <a:endParaRPr lang="en-AU" sz="3000" dirty="0" smtClean="0"/>
          </a:p>
          <a:p>
            <a:pPr algn="r"/>
            <a:r>
              <a:rPr lang="en-AU" sz="3000" dirty="0" smtClean="0"/>
              <a:t>Johari window </a:t>
            </a:r>
          </a:p>
          <a:p>
            <a:pPr algn="r"/>
            <a:r>
              <a:rPr lang="en-AU" sz="2000" dirty="0" smtClean="0"/>
              <a:t>(</a:t>
            </a:r>
            <a:r>
              <a:rPr lang="en-AU" sz="2000" dirty="0" err="1" smtClean="0"/>
              <a:t>Luft</a:t>
            </a:r>
            <a:r>
              <a:rPr lang="en-AU" sz="2000" dirty="0" smtClean="0"/>
              <a:t> &amp; Ingram, 1955)</a:t>
            </a:r>
            <a:endParaRPr lang="en-US" dirty="0"/>
          </a:p>
          <a:p>
            <a:endParaRPr lang="en-US" dirty="0" smtClean="0"/>
          </a:p>
        </p:txBody>
      </p:sp>
      <p:pic>
        <p:nvPicPr>
          <p:cNvPr id="4098" name="Picture 2" descr="http://www.designedalliance.com/wp-content/uploads/2013/07/Johari-Window-Model_JK-Web_Revised.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429" y="1445532"/>
            <a:ext cx="4510767" cy="45107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4798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Development of Self-Concepts &amp; their association with Wellbeing</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6A965-BE18-DA4B-B9B1-3D3097AE7885}" type="slidenum">
              <a:rPr lang="en-US" smtClean="0"/>
              <a:pPr/>
              <a:t>9</a:t>
            </a:fld>
            <a:endParaRPr lang="en-US"/>
          </a:p>
        </p:txBody>
      </p:sp>
    </p:spTree>
    <p:extLst>
      <p:ext uri="{BB962C8B-B14F-4D97-AF65-F5344CB8AC3E}">
        <p14:creationId xmlns:p14="http://schemas.microsoft.com/office/powerpoint/2010/main" xmlns="" val="1948134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edU Divid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dU Cover B">
  <a:themeElements>
    <a:clrScheme name="Custom 2">
      <a:dk1>
        <a:srgbClr val="004A8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dU Divid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edU Foot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edU Foot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edU Footer C">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FedUni_4to3_Template_2013 (1)</Template>
  <TotalTime>1128</TotalTime>
  <Words>2252</Words>
  <Application>Microsoft Office PowerPoint</Application>
  <PresentationFormat>On-screen Show (4:3)</PresentationFormat>
  <Paragraphs>337</Paragraphs>
  <Slides>33</Slides>
  <Notes>1</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FedU Divider A</vt:lpstr>
      <vt:lpstr>FedU Cover B</vt:lpstr>
      <vt:lpstr>FedU Divider B</vt:lpstr>
      <vt:lpstr>FedU Footer A</vt:lpstr>
      <vt:lpstr>FedU Footer B</vt:lpstr>
      <vt:lpstr>FedU Footer C</vt:lpstr>
      <vt:lpstr>Being ‘different’</vt:lpstr>
      <vt:lpstr>Overview</vt:lpstr>
      <vt:lpstr>Being ‘different’</vt:lpstr>
      <vt:lpstr>The Self</vt:lpstr>
      <vt:lpstr>The Self</vt:lpstr>
      <vt:lpstr>Declarative self-knowledge</vt:lpstr>
      <vt:lpstr>Self-Discrepancy Theory</vt:lpstr>
      <vt:lpstr>Procedural self-knowledge</vt:lpstr>
      <vt:lpstr>Development of Self-Concepts &amp; their association with Wellbeing</vt:lpstr>
      <vt:lpstr>Slide 10</vt:lpstr>
      <vt:lpstr>Early Childhood</vt:lpstr>
      <vt:lpstr>Slide 12</vt:lpstr>
      <vt:lpstr>Secure attachment</vt:lpstr>
      <vt:lpstr>Core beliefs/Self-schema</vt:lpstr>
      <vt:lpstr>Outcomes associated with secure attachment</vt:lpstr>
      <vt:lpstr>Middle Childhood</vt:lpstr>
      <vt:lpstr>Impact of Irlen-Meares Syndrome</vt:lpstr>
      <vt:lpstr>Impact on the child</vt:lpstr>
      <vt:lpstr>Impact on the child</vt:lpstr>
      <vt:lpstr>Slide 20</vt:lpstr>
      <vt:lpstr>Adolescence</vt:lpstr>
      <vt:lpstr>Identity status (James Marcia)</vt:lpstr>
      <vt:lpstr>Identity styles (Michael Berzonsky)</vt:lpstr>
      <vt:lpstr>Identity style &amp; wellbeing</vt:lpstr>
      <vt:lpstr>Slide 25</vt:lpstr>
      <vt:lpstr>Supporting positive self-development</vt:lpstr>
      <vt:lpstr>Supporting positive self-development </vt:lpstr>
      <vt:lpstr>Slide 28</vt:lpstr>
      <vt:lpstr>Psychological Need Satisfaction</vt:lpstr>
      <vt:lpstr>Supporting positive self-development </vt:lpstr>
      <vt:lpstr>Slide 31</vt:lpstr>
      <vt:lpstr>Negotiating daily life</vt:lpstr>
      <vt:lpstr>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dc:creator>
  <cp:lastModifiedBy>User</cp:lastModifiedBy>
  <cp:revision>99</cp:revision>
  <cp:lastPrinted>2015-03-28T00:44:23Z</cp:lastPrinted>
  <dcterms:created xsi:type="dcterms:W3CDTF">2014-07-17T09:20:06Z</dcterms:created>
  <dcterms:modified xsi:type="dcterms:W3CDTF">2015-04-07T01:22:46Z</dcterms:modified>
</cp:coreProperties>
</file>